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9" r:id="rId2"/>
  </p:sldMasterIdLst>
  <p:notesMasterIdLst>
    <p:notesMasterId r:id="rId21"/>
  </p:notesMasterIdLst>
  <p:sldIdLst>
    <p:sldId id="376" r:id="rId3"/>
    <p:sldId id="377" r:id="rId4"/>
    <p:sldId id="274" r:id="rId5"/>
    <p:sldId id="378" r:id="rId6"/>
    <p:sldId id="375" r:id="rId7"/>
    <p:sldId id="372" r:id="rId8"/>
    <p:sldId id="340" r:id="rId9"/>
    <p:sldId id="373" r:id="rId10"/>
    <p:sldId id="342" r:id="rId11"/>
    <p:sldId id="374" r:id="rId12"/>
    <p:sldId id="345" r:id="rId13"/>
    <p:sldId id="346" r:id="rId14"/>
    <p:sldId id="369" r:id="rId15"/>
    <p:sldId id="273" r:id="rId16"/>
    <p:sldId id="260" r:id="rId17"/>
    <p:sldId id="283" r:id="rId18"/>
    <p:sldId id="354" r:id="rId19"/>
    <p:sldId id="357" r:id="rId2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60000"/>
    <a:srgbClr val="FF7777"/>
    <a:srgbClr val="FF0000"/>
    <a:srgbClr val="CC0000"/>
    <a:srgbClr val="CB0000"/>
    <a:srgbClr val="FF4B4B"/>
    <a:srgbClr val="FF5D5D"/>
    <a:srgbClr val="FF2929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194" autoAdjust="0"/>
  </p:normalViewPr>
  <p:slideViewPr>
    <p:cSldViewPr>
      <p:cViewPr varScale="1">
        <p:scale>
          <a:sx n="143" d="100"/>
          <a:sy n="143" d="100"/>
        </p:scale>
        <p:origin x="684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rt\Documents\Work\H-TEAM\AHI%20diagnose%20linkage%20to%20care\20181217%20AHI%20diagnosis%20linkage%20to%20care%20MSM%20GGD%20Amsterdam%20v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39850198900707E-2"/>
          <c:y val="9.3589160434236915E-2"/>
          <c:w val="0.72809089174948205"/>
          <c:h val="0.89753892616950237"/>
        </c:manualLayout>
      </c:layout>
      <c:barChart>
        <c:barDir val="bar"/>
        <c:grouping val="percentStacked"/>
        <c:varyColors val="0"/>
        <c:ser>
          <c:idx val="0"/>
          <c:order val="0"/>
          <c:tx>
            <c:v>FI</c:v>
          </c:tx>
          <c:spPr>
            <a:solidFill>
              <a:srgbClr val="460000"/>
            </a:solidFill>
          </c:spPr>
          <c:invertIfNegative val="0"/>
          <c:cat>
            <c:strRef>
              <c:f>'AHI diagnosis'!$A$12:$A$17</c:f>
              <c:strCache>
                <c:ptCount val="4"/>
                <c:pt idx="0">
                  <c:v>1a. AHI trajectory (2015-2017)</c:v>
                </c:pt>
                <c:pt idx="1">
                  <c:v>1b. Routine testing, AHI period (2015-2017)</c:v>
                </c:pt>
                <c:pt idx="2">
                  <c:v>2. Routine testing (2014-2017)</c:v>
                </c:pt>
                <c:pt idx="3">
                  <c:v>3. Routine testing (2008-2014)</c:v>
                </c:pt>
              </c:strCache>
            </c:strRef>
          </c:cat>
          <c:val>
            <c:numRef>
              <c:f>'AHI diagnosis'!$B$12:$B$17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1-4316-A16F-D657512E7D79}"/>
            </c:ext>
          </c:extLst>
        </c:ser>
        <c:ser>
          <c:idx val="1"/>
          <c:order val="1"/>
          <c:tx>
            <c:v>FII</c:v>
          </c:tx>
          <c:spPr>
            <a:solidFill>
              <a:srgbClr val="FF0000"/>
            </a:solidFill>
          </c:spPr>
          <c:invertIfNegative val="0"/>
          <c:cat>
            <c:strRef>
              <c:f>'AHI diagnosis'!$A$12:$A$17</c:f>
              <c:strCache>
                <c:ptCount val="4"/>
                <c:pt idx="0">
                  <c:v>1a. AHI trajectory (2015-2017)</c:v>
                </c:pt>
                <c:pt idx="1">
                  <c:v>1b. Routine testing, AHI period (2015-2017)</c:v>
                </c:pt>
                <c:pt idx="2">
                  <c:v>2. Routine testing (2014-2017)</c:v>
                </c:pt>
                <c:pt idx="3">
                  <c:v>3. Routine testing (2008-2014)</c:v>
                </c:pt>
              </c:strCache>
            </c:strRef>
          </c:cat>
          <c:val>
            <c:numRef>
              <c:f>'AHI diagnosis'!$C$12:$C$17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71-4316-A16F-D657512E7D79}"/>
            </c:ext>
          </c:extLst>
        </c:ser>
        <c:ser>
          <c:idx val="2"/>
          <c:order val="2"/>
          <c:tx>
            <c:v>FII-III</c:v>
          </c:tx>
          <c:spPr>
            <a:solidFill>
              <a:srgbClr val="FF7777"/>
            </a:solidFill>
          </c:spPr>
          <c:invertIfNegative val="0"/>
          <c:cat>
            <c:strRef>
              <c:f>'AHI diagnosis'!$A$12:$A$17</c:f>
              <c:strCache>
                <c:ptCount val="4"/>
                <c:pt idx="0">
                  <c:v>1a. AHI trajectory (2015-2017)</c:v>
                </c:pt>
                <c:pt idx="1">
                  <c:v>1b. Routine testing, AHI period (2015-2017)</c:v>
                </c:pt>
                <c:pt idx="2">
                  <c:v>2. Routine testing (2014-2017)</c:v>
                </c:pt>
                <c:pt idx="3">
                  <c:v>3. Routine testing (2008-2014)</c:v>
                </c:pt>
              </c:strCache>
            </c:strRef>
          </c:cat>
          <c:val>
            <c:numRef>
              <c:f>'AHI diagnosis'!$D$12:$D$17</c:f>
              <c:numCache>
                <c:formatCode>General</c:formatCode>
                <c:ptCount val="4"/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71-4316-A16F-D657512E7D79}"/>
            </c:ext>
          </c:extLst>
        </c:ser>
        <c:ser>
          <c:idx val="3"/>
          <c:order val="3"/>
          <c:tx>
            <c:v>FIII</c:v>
          </c:tx>
          <c:spPr>
            <a:solidFill>
              <a:srgbClr val="FFCC00"/>
            </a:solidFill>
          </c:spPr>
          <c:invertIfNegative val="0"/>
          <c:cat>
            <c:strRef>
              <c:f>'AHI diagnosis'!$A$12:$A$17</c:f>
              <c:strCache>
                <c:ptCount val="4"/>
                <c:pt idx="0">
                  <c:v>1a. AHI trajectory (2015-2017)</c:v>
                </c:pt>
                <c:pt idx="1">
                  <c:v>1b. Routine testing, AHI period (2015-2017)</c:v>
                </c:pt>
                <c:pt idx="2">
                  <c:v>2. Routine testing (2014-2017)</c:v>
                </c:pt>
                <c:pt idx="3">
                  <c:v>3. Routine testing (2008-2014)</c:v>
                </c:pt>
              </c:strCache>
            </c:strRef>
          </c:cat>
          <c:val>
            <c:numRef>
              <c:f>'AHI diagnosis'!$E$12:$E$17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71-4316-A16F-D657512E7D79}"/>
            </c:ext>
          </c:extLst>
        </c:ser>
        <c:ser>
          <c:idx val="4"/>
          <c:order val="4"/>
          <c:tx>
            <c:v>FIV</c:v>
          </c:tx>
          <c:spPr>
            <a:solidFill>
              <a:srgbClr val="FFFF00"/>
            </a:solidFill>
          </c:spPr>
          <c:invertIfNegative val="0"/>
          <c:cat>
            <c:strRef>
              <c:f>'AHI diagnosis'!$A$12:$A$17</c:f>
              <c:strCache>
                <c:ptCount val="4"/>
                <c:pt idx="0">
                  <c:v>1a. AHI trajectory (2015-2017)</c:v>
                </c:pt>
                <c:pt idx="1">
                  <c:v>1b. Routine testing, AHI period (2015-2017)</c:v>
                </c:pt>
                <c:pt idx="2">
                  <c:v>2. Routine testing (2014-2017)</c:v>
                </c:pt>
                <c:pt idx="3">
                  <c:v>3. Routine testing (2008-2014)</c:v>
                </c:pt>
              </c:strCache>
            </c:strRef>
          </c:cat>
          <c:val>
            <c:numRef>
              <c:f>'AHI diagnosis'!$F$12:$F$17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71-4316-A16F-D657512E7D79}"/>
            </c:ext>
          </c:extLst>
        </c:ser>
        <c:ser>
          <c:idx val="5"/>
          <c:order val="5"/>
          <c:tx>
            <c:v>FV</c:v>
          </c:tx>
          <c:spPr>
            <a:solidFill>
              <a:srgbClr val="92D050"/>
            </a:solidFill>
          </c:spPr>
          <c:invertIfNegative val="0"/>
          <c:cat>
            <c:strRef>
              <c:f>'AHI diagnosis'!$A$12:$A$17</c:f>
              <c:strCache>
                <c:ptCount val="4"/>
                <c:pt idx="0">
                  <c:v>1a. AHI trajectory (2015-2017)</c:v>
                </c:pt>
                <c:pt idx="1">
                  <c:v>1b. Routine testing, AHI period (2015-2017)</c:v>
                </c:pt>
                <c:pt idx="2">
                  <c:v>2. Routine testing (2014-2017)</c:v>
                </c:pt>
                <c:pt idx="3">
                  <c:v>3. Routine testing (2008-2014)</c:v>
                </c:pt>
              </c:strCache>
            </c:strRef>
          </c:cat>
          <c:val>
            <c:numRef>
              <c:f>'AHI diagnosis'!$G$12:$G$17</c:f>
              <c:numCache>
                <c:formatCode>General</c:formatCode>
                <c:ptCount val="4"/>
                <c:pt idx="0">
                  <c:v>3</c:v>
                </c:pt>
                <c:pt idx="1">
                  <c:v>24</c:v>
                </c:pt>
                <c:pt idx="2">
                  <c:v>17</c:v>
                </c:pt>
                <c:pt idx="3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71-4316-A16F-D657512E7D79}"/>
            </c:ext>
          </c:extLst>
        </c:ser>
        <c:ser>
          <c:idx val="6"/>
          <c:order val="6"/>
          <c:tx>
            <c:v>FVI</c:v>
          </c:tx>
          <c:spPr>
            <a:solidFill>
              <a:srgbClr val="0070C0"/>
            </a:solidFill>
          </c:spPr>
          <c:invertIfNegative val="0"/>
          <c:cat>
            <c:strRef>
              <c:f>'AHI diagnosis'!$A$12:$A$17</c:f>
              <c:strCache>
                <c:ptCount val="4"/>
                <c:pt idx="0">
                  <c:v>1a. AHI trajectory (2015-2017)</c:v>
                </c:pt>
                <c:pt idx="1">
                  <c:v>1b. Routine testing, AHI period (2015-2017)</c:v>
                </c:pt>
                <c:pt idx="2">
                  <c:v>2. Routine testing (2014-2017)</c:v>
                </c:pt>
                <c:pt idx="3">
                  <c:v>3. Routine testing (2008-2014)</c:v>
                </c:pt>
              </c:strCache>
            </c:strRef>
          </c:cat>
          <c:val>
            <c:numRef>
              <c:f>'AHI diagnosis'!$H$12:$H$17</c:f>
              <c:numCache>
                <c:formatCode>General</c:formatCode>
                <c:ptCount val="4"/>
                <c:pt idx="0">
                  <c:v>2</c:v>
                </c:pt>
                <c:pt idx="1">
                  <c:v>83</c:v>
                </c:pt>
                <c:pt idx="2">
                  <c:v>77</c:v>
                </c:pt>
                <c:pt idx="3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71-4316-A16F-D657512E7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655488"/>
        <c:axId val="100657024"/>
      </c:barChart>
      <c:catAx>
        <c:axId val="100655488"/>
        <c:scaling>
          <c:orientation val="minMax"/>
        </c:scaling>
        <c:delete val="1"/>
        <c:axPos val="l"/>
        <c:numFmt formatCode="\1\a" sourceLinked="0"/>
        <c:majorTickMark val="out"/>
        <c:minorTickMark val="none"/>
        <c:tickLblPos val="nextTo"/>
        <c:crossAx val="100657024"/>
        <c:crosses val="autoZero"/>
        <c:auto val="0"/>
        <c:lblAlgn val="ctr"/>
        <c:lblOffset val="100"/>
        <c:noMultiLvlLbl val="0"/>
      </c:catAx>
      <c:valAx>
        <c:axId val="1006570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 sz="1500">
                <a:latin typeface="Gill Sans MT" panose="020B0502020104020203" pitchFamily="34" charset="0"/>
              </a:defRPr>
            </a:pPr>
            <a:endParaRPr lang="en-US"/>
          </a:p>
        </c:txPr>
        <c:crossAx val="10065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49987769224791"/>
          <c:y val="0.14248685699860666"/>
          <c:w val="0.11750012230775206"/>
          <c:h val="0.73653958482727522"/>
        </c:manualLayout>
      </c:layout>
      <c:overlay val="0"/>
      <c:txPr>
        <a:bodyPr/>
        <a:lstStyle/>
        <a:p>
          <a:pPr>
            <a:defRPr sz="1800">
              <a:latin typeface="Gill Sans MT" panose="020B05020201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838395661665296"/>
          <c:y val="4.6698203784454134E-2"/>
          <c:w val="0.45646303270062255"/>
          <c:h val="0.851436270866570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Intake HIV treatment centre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Start cART at CD4&lt;500 (2008-2011)</c:v>
                </c:pt>
                <c:pt idx="1">
                  <c:v>Start cART at CD4&lt;500 &amp; during AHI (2012-2015)</c:v>
                </c:pt>
                <c:pt idx="2">
                  <c:v>Universal start cART, AHI period (2015-2017)</c:v>
                </c:pt>
                <c:pt idx="3">
                  <c:v>AHI trajectory (2015-2017)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9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4-41C2-906E-B66A8EC1DD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Start ART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Start cART at CD4&lt;500 (2008-2011)</c:v>
                </c:pt>
                <c:pt idx="1">
                  <c:v>Start cART at CD4&lt;500 &amp; during AHI (2012-2015)</c:v>
                </c:pt>
                <c:pt idx="2">
                  <c:v>Universal start cART, AHI period (2015-2017)</c:v>
                </c:pt>
                <c:pt idx="3">
                  <c:v>AHI trajectory (2015-2017)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423</c:v>
                </c:pt>
                <c:pt idx="1">
                  <c:v>86</c:v>
                </c:pt>
                <c:pt idx="2">
                  <c:v>20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4-41C2-906E-B66A8EC1DD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Viral suppression</c:v>
                </c:pt>
              </c:strCache>
            </c:strRef>
          </c:tx>
          <c:spPr>
            <a:solidFill>
              <a:srgbClr val="FF4B4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Start cART at CD4&lt;500 (2008-2011)</c:v>
                </c:pt>
                <c:pt idx="1">
                  <c:v>Start cART at CD4&lt;500 &amp; during AHI (2012-2015)</c:v>
                </c:pt>
                <c:pt idx="2">
                  <c:v>Universal start cART, AHI period (2015-2017)</c:v>
                </c:pt>
                <c:pt idx="3">
                  <c:v>AHI trajectory (2015-2017)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146</c:v>
                </c:pt>
                <c:pt idx="1">
                  <c:v>142</c:v>
                </c:pt>
                <c:pt idx="2">
                  <c:v>66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4-41C2-906E-B66A8EC1D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69920"/>
        <c:axId val="43571456"/>
      </c:barChart>
      <c:catAx>
        <c:axId val="435699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3571456"/>
        <c:crossesAt val="0"/>
        <c:auto val="1"/>
        <c:lblAlgn val="ctr"/>
        <c:lblOffset val="100"/>
        <c:noMultiLvlLbl val="0"/>
      </c:catAx>
      <c:valAx>
        <c:axId val="43571456"/>
        <c:scaling>
          <c:orientation val="minMax"/>
          <c:max val="600"/>
          <c:min val="0"/>
        </c:scaling>
        <c:delete val="0"/>
        <c:axPos val="t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35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64552207041926"/>
          <c:y val="0.771898494486005"/>
          <c:w val="0.26595187114851598"/>
          <c:h val="0.20227827339280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0.22743</cdr:x>
      <cdr:y>0.82278</cdr:y>
    </cdr:from>
    <cdr:to>
      <cdr:x>0.28825</cdr:x>
      <cdr:y>0.99377</cdr:y>
    </cdr:to>
    <cdr:sp macro="" textlink="">
      <cdr:nvSpPr>
        <cdr:cNvPr id="35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B27052D4-3039-4501-99F3-60DEBCF827F1}"/>
            </a:ext>
          </a:extLst>
        </cdr:cNvPr>
        <cdr:cNvSpPr/>
      </cdr:nvSpPr>
      <cdr:spPr>
        <a:xfrm xmlns:a="http://schemas.openxmlformats.org/drawingml/2006/main">
          <a:off x="2522025" y="3085051"/>
          <a:ext cx="674426" cy="64114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4B4B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0.22416</cdr:x>
      <cdr:y>0.13285</cdr:y>
    </cdr:from>
    <cdr:to>
      <cdr:x>0.28498</cdr:x>
      <cdr:y>0.30384</cdr:y>
    </cdr:to>
    <cdr:sp macro="" textlink="">
      <cdr:nvSpPr>
        <cdr:cNvPr id="23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B27052D4-3039-4501-99F3-60DEBCF827F1}"/>
            </a:ext>
          </a:extLst>
        </cdr:cNvPr>
        <cdr:cNvSpPr/>
      </cdr:nvSpPr>
      <cdr:spPr>
        <a:xfrm xmlns:a="http://schemas.openxmlformats.org/drawingml/2006/main">
          <a:off x="2485801" y="498112"/>
          <a:ext cx="674426" cy="64114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4B4B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0.2249</cdr:x>
      <cdr:y>0.15213</cdr:y>
    </cdr:from>
    <cdr:to>
      <cdr:x>0.33342</cdr:x>
      <cdr:y>0.29221</cdr:y>
    </cdr:to>
    <cdr:sp macro="" textlink="">
      <cdr:nvSpPr>
        <cdr:cNvPr id="24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493963" y="570428"/>
          <a:ext cx="1203387" cy="525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700" b="1" dirty="0">
              <a:latin typeface="Gill Sans MT" panose="020B0502020104020203" pitchFamily="34" charset="0"/>
            </a:rPr>
            <a:t>CD4</a:t>
          </a:r>
        </a:p>
        <a:p xmlns:a="http://schemas.openxmlformats.org/drawingml/2006/main">
          <a:r>
            <a:rPr lang="en-US" sz="1700" b="1" dirty="0">
              <a:latin typeface="Gill Sans MT" panose="020B0502020104020203" pitchFamily="34" charset="0"/>
            </a:rPr>
            <a:t>&lt;500</a:t>
          </a:r>
        </a:p>
      </cdr:txBody>
    </cdr:sp>
  </cdr:relSizeAnchor>
  <cdr:relSizeAnchor xmlns:cdr="http://schemas.openxmlformats.org/drawingml/2006/chartDrawing">
    <cdr:from>
      <cdr:x>0.2372</cdr:x>
      <cdr:y>0.8396</cdr:y>
    </cdr:from>
    <cdr:to>
      <cdr:x>0.28364</cdr:x>
      <cdr:y>0.97695</cdr:y>
    </cdr:to>
    <cdr:pic>
      <cdr:nvPicPr>
        <cdr:cNvPr id="26" name="Picture 16" descr="24 hours drugs delivery Free Icon">
          <a:extLst xmlns:a="http://schemas.openxmlformats.org/drawingml/2006/main">
            <a:ext uri="{FF2B5EF4-FFF2-40B4-BE49-F238E27FC236}">
              <a16:creationId xmlns:a16="http://schemas.microsoft.com/office/drawing/2014/main" id="{1FE0E79C-9AD6-4F53-B7A2-BFDDB443E31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30323" y="3148135"/>
          <a:ext cx="514979" cy="51497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0.22416</cdr:x>
      <cdr:y>0.323</cdr:y>
    </cdr:from>
    <cdr:to>
      <cdr:x>0.28498</cdr:x>
      <cdr:y>0.49399</cdr:y>
    </cdr:to>
    <cdr:sp macro="" textlink="">
      <cdr:nvSpPr>
        <cdr:cNvPr id="30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B27052D4-3039-4501-99F3-60DEBCF827F1}"/>
            </a:ext>
          </a:extLst>
        </cdr:cNvPr>
        <cdr:cNvSpPr/>
      </cdr:nvSpPr>
      <cdr:spPr>
        <a:xfrm xmlns:a="http://schemas.openxmlformats.org/drawingml/2006/main">
          <a:off x="2485801" y="1211091"/>
          <a:ext cx="674426" cy="64114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4B4B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0.2249</cdr:x>
      <cdr:y>0.34228</cdr:y>
    </cdr:from>
    <cdr:to>
      <cdr:x>0.33342</cdr:x>
      <cdr:y>0.48236</cdr:y>
    </cdr:to>
    <cdr:sp macro="" textlink="">
      <cdr:nvSpPr>
        <cdr:cNvPr id="31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493963" y="1283407"/>
          <a:ext cx="1203387" cy="525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700" b="1" dirty="0">
              <a:latin typeface="Gill Sans MT" panose="020B0502020104020203" pitchFamily="34" charset="0"/>
            </a:rPr>
            <a:t>CD4</a:t>
          </a:r>
        </a:p>
        <a:p xmlns:a="http://schemas.openxmlformats.org/drawingml/2006/main">
          <a:r>
            <a:rPr lang="en-US" sz="1700" b="1" dirty="0">
              <a:latin typeface="Gill Sans MT" panose="020B0502020104020203" pitchFamily="34" charset="0"/>
            </a:rPr>
            <a:t>&lt;500</a:t>
          </a:r>
        </a:p>
      </cdr:txBody>
    </cdr:sp>
  </cdr:relSizeAnchor>
  <cdr:relSizeAnchor xmlns:cdr="http://schemas.openxmlformats.org/drawingml/2006/chartDrawing">
    <cdr:from>
      <cdr:x>0.28103</cdr:x>
      <cdr:y>0.32391</cdr:y>
    </cdr:from>
    <cdr:to>
      <cdr:x>0.34184</cdr:x>
      <cdr:y>0.49491</cdr:y>
    </cdr:to>
    <cdr:sp macro="" textlink="">
      <cdr:nvSpPr>
        <cdr:cNvPr id="32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B27052D4-3039-4501-99F3-60DEBCF827F1}"/>
            </a:ext>
          </a:extLst>
        </cdr:cNvPr>
        <cdr:cNvSpPr/>
      </cdr:nvSpPr>
      <cdr:spPr>
        <a:xfrm xmlns:a="http://schemas.openxmlformats.org/drawingml/2006/main">
          <a:off x="3116373" y="1214516"/>
          <a:ext cx="674336" cy="641173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4B4B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0.25661</cdr:x>
      <cdr:y>0.33915</cdr:y>
    </cdr:from>
    <cdr:to>
      <cdr:x>0.36513</cdr:x>
      <cdr:y>0.47922</cdr:y>
    </cdr:to>
    <cdr:sp macro="" textlink="">
      <cdr:nvSpPr>
        <cdr:cNvPr id="33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845574" y="1271659"/>
          <a:ext cx="1203403" cy="525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700" b="1" dirty="0">
              <a:latin typeface="Gill Sans MT" panose="020B0502020104020203" pitchFamily="34" charset="0"/>
            </a:rPr>
            <a:t>Acute HIV</a:t>
          </a:r>
        </a:p>
      </cdr:txBody>
    </cdr:sp>
  </cdr:relSizeAnchor>
  <cdr:relSizeAnchor xmlns:cdr="http://schemas.openxmlformats.org/drawingml/2006/chartDrawing">
    <cdr:from>
      <cdr:x>0.22743</cdr:x>
      <cdr:y>0.56065</cdr:y>
    </cdr:from>
    <cdr:to>
      <cdr:x>0.28825</cdr:x>
      <cdr:y>0.73164</cdr:y>
    </cdr:to>
    <cdr:sp macro="" textlink="">
      <cdr:nvSpPr>
        <cdr:cNvPr id="34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B27052D4-3039-4501-99F3-60DEBCF827F1}"/>
            </a:ext>
          </a:extLst>
        </cdr:cNvPr>
        <cdr:cNvSpPr/>
      </cdr:nvSpPr>
      <cdr:spPr>
        <a:xfrm xmlns:a="http://schemas.openxmlformats.org/drawingml/2006/main">
          <a:off x="2522025" y="2102178"/>
          <a:ext cx="674426" cy="64114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4B4B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0.23312</cdr:x>
      <cdr:y>0.56982</cdr:y>
    </cdr:from>
    <cdr:to>
      <cdr:x>0.28393</cdr:x>
      <cdr:y>0.7201</cdr:y>
    </cdr:to>
    <cdr:pic>
      <cdr:nvPicPr>
        <cdr:cNvPr id="22" name="Picture 2" descr="Group of men Free Icon">
          <a:extLst xmlns:a="http://schemas.openxmlformats.org/drawingml/2006/main">
            <a:ext uri="{FF2B5EF4-FFF2-40B4-BE49-F238E27FC236}">
              <a16:creationId xmlns:a16="http://schemas.microsoft.com/office/drawing/2014/main" id="{FF745691-6408-4A72-BB18-ABA8283706C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85117" y="2136576"/>
          <a:ext cx="563480" cy="5634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30BD-A507-495F-B49C-EF5BE6E00B10}" type="datetimeFigureOut">
              <a:rPr lang="nl-NL" smtClean="0"/>
              <a:t>23-7-2019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1860-FBD2-4A86-ADA1-E0BA2175E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33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E19FA-4BE9-3C4D-A5CF-328A628F957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80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E19FA-4BE9-3C4D-A5CF-328A628F957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80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E19FA-4BE9-3C4D-A5CF-328A628F957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80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B1860-FBD2-4A86-ADA1-E0BA2175EE3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90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B1860-FBD2-4A86-ADA1-E0BA2175EE3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24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20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B1860-FBD2-4A86-ADA1-E0BA2175EE3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63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5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1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4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8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9CAAA15-D594-44CD-8C26-6B0FB82BFA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7056DD3-7516-462A-BA72-CEC0701DDA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22" y="2588575"/>
            <a:ext cx="797923" cy="324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34" y="2704557"/>
            <a:ext cx="691936" cy="63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41" y="3885565"/>
            <a:ext cx="701890" cy="7380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30" y="342803"/>
            <a:ext cx="1674407" cy="587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60" y="434256"/>
            <a:ext cx="1388004" cy="223817"/>
          </a:xfrm>
          <a:prstGeom prst="rect">
            <a:avLst/>
          </a:prstGeom>
        </p:spPr>
      </p:pic>
      <p:pic>
        <p:nvPicPr>
          <p:cNvPr id="14" name="Picture 2" descr="http://www.sintlucasandreasziekenhuis.nl/sites/default/files/onze_lieve_vrouwe_gasthui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35" y="3511693"/>
            <a:ext cx="2003490" cy="2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69" y="1441199"/>
            <a:ext cx="1159950" cy="4848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7" y="3128684"/>
            <a:ext cx="1308318" cy="454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80" y="2169575"/>
            <a:ext cx="1961655" cy="293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89" y="1203057"/>
            <a:ext cx="2552365" cy="3081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76" y="2772750"/>
            <a:ext cx="1257459" cy="499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77" y="1235139"/>
            <a:ext cx="1427359" cy="45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5" y="4170013"/>
            <a:ext cx="1175210" cy="463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1" y="307265"/>
            <a:ext cx="1125731" cy="644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" y="342802"/>
            <a:ext cx="1860794" cy="737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4" y="4170012"/>
            <a:ext cx="1530145" cy="654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64" y="4319559"/>
            <a:ext cx="1352550" cy="355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2" y="1969213"/>
            <a:ext cx="650750" cy="6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9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2" y="81633"/>
            <a:ext cx="2975376" cy="1434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60" y="205979"/>
            <a:ext cx="8018280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200153"/>
            <a:ext cx="8018280" cy="3394472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3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5178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0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900" y="205979"/>
            <a:ext cx="8298205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8" y="1200153"/>
            <a:ext cx="3836708" cy="3394472"/>
          </a:xfrm>
        </p:spPr>
        <p:txBody>
          <a:bodyPr/>
          <a:lstStyle>
            <a:lvl1pPr>
              <a:defRPr sz="2100">
                <a:latin typeface="Franklin Gothic Book" panose="020B0503020102020204" pitchFamily="34" charset="0"/>
              </a:defRPr>
            </a:lvl1pPr>
            <a:lvl2pPr>
              <a:defRPr sz="1800">
                <a:latin typeface="Franklin Gothic Book" panose="020B0503020102020204" pitchFamily="34" charset="0"/>
              </a:defRPr>
            </a:lvl2pPr>
            <a:lvl3pPr>
              <a:defRPr sz="1500">
                <a:latin typeface="Franklin Gothic Book" panose="020B0503020102020204" pitchFamily="34" charset="0"/>
              </a:defRPr>
            </a:lvl3pPr>
            <a:lvl4pPr>
              <a:defRPr sz="1400">
                <a:latin typeface="Franklin Gothic Book" panose="020B0503020102020204" pitchFamily="34" charset="0"/>
              </a:defRPr>
            </a:lvl4pPr>
            <a:lvl5pPr>
              <a:defRPr sz="1400">
                <a:latin typeface="Franklin Gothic Book" panose="020B05030201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200153"/>
            <a:ext cx="4038600" cy="3394472"/>
          </a:xfrm>
        </p:spPr>
        <p:txBody>
          <a:bodyPr/>
          <a:lstStyle>
            <a:lvl1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77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6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151337"/>
            <a:ext cx="383829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1631156"/>
            <a:ext cx="383829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5" y="1151337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6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973" y="204789"/>
            <a:ext cx="2797026" cy="871538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4" y="204791"/>
            <a:ext cx="5111750" cy="4389835"/>
          </a:xfrm>
        </p:spPr>
        <p:txBody>
          <a:bodyPr/>
          <a:lstStyle>
            <a:lvl1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076328"/>
            <a:ext cx="2797026" cy="3518297"/>
          </a:xfrm>
        </p:spPr>
        <p:txBody>
          <a:bodyPr/>
          <a:lstStyle>
            <a:lvl1pPr marL="0" indent="0">
              <a:buNone/>
              <a:defRPr sz="1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1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600451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latin typeface="Franklin Gothic Book" panose="020B05030201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02550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0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6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6" y="1200153"/>
            <a:ext cx="8018313" cy="3394472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52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7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8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4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7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0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BE84C-6250-354E-B4EA-7788DB400E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610E-5766-D840-891A-96BDE85771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4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4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hart" Target="../charts/chart1.xm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v-monitoring.nl/" TargetMode="External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hyperlink" Target="http://www.hteam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c.nl/web/Home.htm" TargetMode="External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hyperlink" Target="http://aighd.org/" TargetMode="External"/><Relationship Id="rId9" Type="http://schemas.openxmlformats.org/officeDocument/2006/relationships/image" Target="../media/image6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57264"/>
            <a:ext cx="8568952" cy="1102519"/>
          </a:xfrm>
        </p:spPr>
        <p:txBody>
          <a:bodyPr>
            <a:noAutofit/>
          </a:bodyPr>
          <a:lstStyle/>
          <a:p>
            <a:r>
              <a:rPr lang="en-US" sz="2500" dirty="0">
                <a:latin typeface="Gill Sans MT" panose="020B0502020104020203" pitchFamily="34" charset="0"/>
              </a:rPr>
              <a:t>Targeted screening and immediate start of treatment for acute HIV infection decreases time between HIV diagnosis and viral suppression among MSM at a Sexual Health Clinic in Amsterdam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291831"/>
            <a:ext cx="6400800" cy="40735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500" dirty="0">
                <a:solidFill>
                  <a:schemeClr val="tx1"/>
                </a:solidFill>
                <a:latin typeface="Gill Sans MT" panose="020B0502020104020203" pitchFamily="34" charset="0"/>
              </a:rPr>
              <a:t>M. Dijkstra, M.S. van Rooijen, M.M. Hillebregt, A.I. van Sighem, C. Smit, A. Hogewoning, T. Heijman, E. Hoornenborg, M. Prins, J.M. Prins, M.F. Schim van der Loeff, G.J. de Bree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500" i="1" dirty="0">
                <a:solidFill>
                  <a:schemeClr val="tx1"/>
                </a:solidFill>
                <a:latin typeface="Gill Sans MT" panose="020B0502020104020203" pitchFamily="34" charset="0"/>
              </a:rPr>
              <a:t>On </a:t>
            </a:r>
            <a:r>
              <a:rPr lang="nl-NL" sz="1500" i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behalf</a:t>
            </a:r>
            <a:r>
              <a:rPr lang="nl-NL" sz="1500" i="1" dirty="0">
                <a:solidFill>
                  <a:schemeClr val="tx1"/>
                </a:solidFill>
                <a:latin typeface="Gill Sans MT" panose="020B0502020104020203" pitchFamily="34" charset="0"/>
              </a:rPr>
              <a:t> of the H-TEAM </a:t>
            </a:r>
            <a:r>
              <a:rPr lang="nl-NL" sz="1500" i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initiative</a:t>
            </a:r>
            <a:endParaRPr lang="en-GB" sz="1500" i="1" dirty="0">
              <a:solidFill>
                <a:schemeClr val="tx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age result for general practitioner infographic">
            <a:extLst>
              <a:ext uri="{FF2B5EF4-FFF2-40B4-BE49-F238E27FC236}">
                <a16:creationId xmlns:a16="http://schemas.microsoft.com/office/drawing/2014/main" id="{D1A24E55-B3FD-4832-B7DB-8C4C855F8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4722" y="259948"/>
            <a:ext cx="9308924" cy="745629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Gill Sans MT" panose="020B0502020104020203" pitchFamily="34" charset="0"/>
              </a:rPr>
              <a:t>Rapid acute HIV trajectory, 2015-2017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FD057E53-31FB-40E1-A1A3-B3C24F16826B}"/>
              </a:ext>
            </a:extLst>
          </p:cNvPr>
          <p:cNvSpPr/>
          <p:nvPr/>
        </p:nvSpPr>
        <p:spPr>
          <a:xfrm>
            <a:off x="0" y="1761661"/>
            <a:ext cx="5364088" cy="342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" name="Ovaal 3"/>
          <p:cNvSpPr/>
          <p:nvPr/>
        </p:nvSpPr>
        <p:spPr>
          <a:xfrm>
            <a:off x="3563888" y="3273828"/>
            <a:ext cx="576064" cy="32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563888" y="1193960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26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5964578" y="1227507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98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172400" y="1193960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33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009428" y="2460639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284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607502" y="2457428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35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49115" y="4145853"/>
            <a:ext cx="1386277" cy="442121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Negative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037098" y="4202265"/>
            <a:ext cx="1695142" cy="385709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Chronic HIV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2537652" y="4209931"/>
            <a:ext cx="1578446" cy="378042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Recent HIV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7504" y="4217959"/>
            <a:ext cx="1458285" cy="370014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Acute HIV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403648" y="1212806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127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7818214" y="4719215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230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5796136" y="3427142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249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560633" y="4719215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3014930" y="4719215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452766" y="4719215"/>
            <a:ext cx="648072" cy="372815"/>
          </a:xfrm>
          <a:prstGeom prst="rect">
            <a:avLst/>
          </a:prstGeom>
          <a:ln w="76200">
            <a:solidFill>
              <a:srgbClr val="FF4B4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10</a:t>
            </a:r>
          </a:p>
        </p:txBody>
      </p:sp>
      <p:sp>
        <p:nvSpPr>
          <p:cNvPr id="50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2569222" y="1004429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8" r="67839" b="25621"/>
          <a:stretch/>
        </p:blipFill>
        <p:spPr bwMode="auto">
          <a:xfrm>
            <a:off x="393198" y="1078509"/>
            <a:ext cx="767207" cy="722516"/>
          </a:xfrm>
          <a:prstGeom prst="rect">
            <a:avLst/>
          </a:prstGeom>
          <a:noFill/>
          <a:ln w="76200" cap="rnd">
            <a:solidFill>
              <a:srgbClr val="FF4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960860" y="2211710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12" descr="Calculator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04" y="2367794"/>
            <a:ext cx="586216" cy="5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Doctor with stethoscope Free Ico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54" y="1055915"/>
            <a:ext cx="703353" cy="7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7164288" y="980995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2" descr="Mannen paar in liefde Gratis Ic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53" y="1078365"/>
            <a:ext cx="641699" cy="6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4917778" y="978578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4" descr="Urine jar Fr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72" y="1152947"/>
            <a:ext cx="573641" cy="5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143422" y="3147814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6" descr="Afbeeldingsresultaat voor antibody carto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84" y="3358576"/>
            <a:ext cx="57632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973604" y="3141235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4019114" y="3125634"/>
            <a:ext cx="878095" cy="8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4788024" y="3147814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18" descr="Chromosome string Fre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1516"/>
            <a:ext cx="727843" cy="7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565892" y="2211710"/>
            <a:ext cx="886428" cy="870675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12" descr="Calculator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36" y="2367794"/>
            <a:ext cx="586216" cy="5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Annuleer Gratis Icoon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2" y="2297042"/>
            <a:ext cx="703024" cy="7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kstvak 5">
            <a:extLst>
              <a:ext uri="{FF2B5EF4-FFF2-40B4-BE49-F238E27FC236}">
                <a16:creationId xmlns:a16="http://schemas.microsoft.com/office/drawing/2014/main" id="{5C4F0168-5018-469B-9284-E933CC509218}"/>
              </a:ext>
            </a:extLst>
          </p:cNvPr>
          <p:cNvSpPr txBox="1"/>
          <p:nvPr/>
        </p:nvSpPr>
        <p:spPr>
          <a:xfrm>
            <a:off x="142339" y="2137456"/>
            <a:ext cx="2278105" cy="830997"/>
          </a:xfrm>
          <a:prstGeom prst="rect">
            <a:avLst/>
          </a:prstGeom>
          <a:noFill/>
          <a:ln w="76200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HIV positivity rate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Gill Sans MT" panose="020B0502020104020203" pitchFamily="34" charset="0"/>
              </a:rPr>
              <a:t>Trajectory: 7.6%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Gill Sans MT" panose="020B0502020104020203" pitchFamily="34" charset="0"/>
              </a:rPr>
              <a:t>Routine: 0.7% </a:t>
            </a:r>
          </a:p>
        </p:txBody>
      </p:sp>
      <p:sp>
        <p:nvSpPr>
          <p:cNvPr id="97" name="Tekstvak 5">
            <a:extLst>
              <a:ext uri="{FF2B5EF4-FFF2-40B4-BE49-F238E27FC236}">
                <a16:creationId xmlns:a16="http://schemas.microsoft.com/office/drawing/2014/main" id="{B9ED9FCC-2AD9-4F24-B360-75E4C0E6144E}"/>
              </a:ext>
            </a:extLst>
          </p:cNvPr>
          <p:cNvSpPr txBox="1"/>
          <p:nvPr/>
        </p:nvSpPr>
        <p:spPr>
          <a:xfrm>
            <a:off x="142340" y="2993865"/>
            <a:ext cx="2278105" cy="830997"/>
          </a:xfrm>
          <a:prstGeom prst="rect">
            <a:avLst/>
          </a:prstGeom>
          <a:noFill/>
          <a:ln w="76200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Acute HIV positivity rate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Gill Sans MT" panose="020B0502020104020203" pitchFamily="34" charset="0"/>
              </a:rPr>
              <a:t>Trajectory: 4.0%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Gill Sans MT" panose="020B0502020104020203" pitchFamily="34" charset="0"/>
              </a:rPr>
              <a:t>Routine: 0.03% </a:t>
            </a:r>
          </a:p>
        </p:txBody>
      </p:sp>
      <p:pic>
        <p:nvPicPr>
          <p:cNvPr id="98" name="Picture 20" descr="Right arrow of straight lines Free Ico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184310" y="1697928"/>
            <a:ext cx="439528" cy="4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Right arrow of straight lines Free Ico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366872" y="2413508"/>
            <a:ext cx="439528" cy="4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0" descr="Right arrow of straight lines Free Ico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575402" y="3405049"/>
            <a:ext cx="439528" cy="4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0" descr="Right arrow of straight lines Free Ico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904234" y="2427283"/>
            <a:ext cx="439528" cy="4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 animBg="1"/>
      <p:bldP spid="56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50" grpId="0" animBg="1"/>
      <p:bldP spid="54" grpId="0" animBg="1"/>
      <p:bldP spid="72" grpId="0" animBg="1"/>
      <p:bldP spid="83" grpId="0" animBg="1"/>
      <p:bldP spid="85" grpId="0" animBg="1"/>
      <p:bldP spid="93" grpId="0" animBg="1"/>
      <p:bldP spid="88" grpId="0" animBg="1"/>
      <p:bldP spid="94" grpId="0" animBg="1"/>
      <p:bldP spid="96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3817968E-FBCF-479E-A0FF-CD9EBF1AFD8D}"/>
              </a:ext>
            </a:extLst>
          </p:cNvPr>
          <p:cNvSpPr/>
          <p:nvPr/>
        </p:nvSpPr>
        <p:spPr>
          <a:xfrm>
            <a:off x="-12890" y="1549670"/>
            <a:ext cx="3923928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573392"/>
              </p:ext>
            </p:extLst>
          </p:nvPr>
        </p:nvGraphicFramePr>
        <p:xfrm>
          <a:off x="2267744" y="1371297"/>
          <a:ext cx="6736365" cy="349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C131FE4C-9FA9-4B71-BA1E-DC140B733740}"/>
              </a:ext>
            </a:extLst>
          </p:cNvPr>
          <p:cNvSpPr txBox="1"/>
          <p:nvPr/>
        </p:nvSpPr>
        <p:spPr>
          <a:xfrm>
            <a:off x="682604" y="461939"/>
            <a:ext cx="88159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nl-NL" sz="3500" b="1" dirty="0" err="1">
                <a:latin typeface="Gill Sans MT" panose="020B0502020104020203" pitchFamily="34" charset="0"/>
              </a:rPr>
              <a:t>Results</a:t>
            </a:r>
            <a:r>
              <a:rPr lang="nl-NL" sz="3500" b="1" dirty="0">
                <a:latin typeface="Gill Sans MT" panose="020B0502020104020203" pitchFamily="34" charset="0"/>
              </a:rPr>
              <a:t> – acute HIV diagnosis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8588C2F-FCA0-4FD7-B0B5-91C60FB94385}"/>
              </a:ext>
            </a:extLst>
          </p:cNvPr>
          <p:cNvSpPr txBox="1"/>
          <p:nvPr/>
        </p:nvSpPr>
        <p:spPr>
          <a:xfrm>
            <a:off x="2451442" y="3826328"/>
            <a:ext cx="65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4.2%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D29819-EB68-4EA6-B707-5FF05C8B6269}"/>
              </a:ext>
            </a:extLst>
          </p:cNvPr>
          <p:cNvSpPr txBox="1"/>
          <p:nvPr/>
        </p:nvSpPr>
        <p:spPr>
          <a:xfrm>
            <a:off x="2461528" y="4587974"/>
            <a:ext cx="88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52.6%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77B495C-80BB-4BA6-914E-BEC678CF0E7B}"/>
              </a:ext>
            </a:extLst>
          </p:cNvPr>
          <p:cNvSpPr txBox="1"/>
          <p:nvPr/>
        </p:nvSpPr>
        <p:spPr>
          <a:xfrm>
            <a:off x="2469537" y="3005264"/>
            <a:ext cx="66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4.6%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28B9034-5968-4D04-9F17-9746B34EAFB5}"/>
              </a:ext>
            </a:extLst>
          </p:cNvPr>
          <p:cNvSpPr/>
          <p:nvPr/>
        </p:nvSpPr>
        <p:spPr>
          <a:xfrm>
            <a:off x="8225283" y="1879253"/>
            <a:ext cx="726737" cy="7539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DB00948-3383-4E65-AC85-ACE33D10E443}"/>
              </a:ext>
            </a:extLst>
          </p:cNvPr>
          <p:cNvSpPr txBox="1"/>
          <p:nvPr/>
        </p:nvSpPr>
        <p:spPr>
          <a:xfrm>
            <a:off x="10376" y="3422132"/>
            <a:ext cx="73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2015-</a:t>
            </a:r>
          </a:p>
          <a:p>
            <a:r>
              <a:rPr lang="en-GB" dirty="0">
                <a:latin typeface="Gill Sans MT" panose="020B0502020104020203" pitchFamily="34" charset="0"/>
              </a:rPr>
              <a:t>2017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3F2BD61-0528-4C40-8E3E-F244EC99BE3A}"/>
              </a:ext>
            </a:extLst>
          </p:cNvPr>
          <p:cNvSpPr txBox="1"/>
          <p:nvPr/>
        </p:nvSpPr>
        <p:spPr>
          <a:xfrm>
            <a:off x="-12889" y="1925294"/>
            <a:ext cx="7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2008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95697F2-E0EA-4E73-BFF9-46D7A7CE7E05}"/>
              </a:ext>
            </a:extLst>
          </p:cNvPr>
          <p:cNvSpPr txBox="1"/>
          <p:nvPr/>
        </p:nvSpPr>
        <p:spPr>
          <a:xfrm>
            <a:off x="-12889" y="2707552"/>
            <a:ext cx="7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2014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FC81D7B-6BB3-4DE9-BC6B-C8061694987E}"/>
              </a:ext>
            </a:extLst>
          </p:cNvPr>
          <p:cNvSpPr txBox="1"/>
          <p:nvPr/>
        </p:nvSpPr>
        <p:spPr>
          <a:xfrm>
            <a:off x="7380315" y="4217551"/>
            <a:ext cx="7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n=19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7FC48FF-FE08-41B1-A19B-7726935B773B}"/>
              </a:ext>
            </a:extLst>
          </p:cNvPr>
          <p:cNvSpPr txBox="1"/>
          <p:nvPr/>
        </p:nvSpPr>
        <p:spPr>
          <a:xfrm>
            <a:off x="7380312" y="3467715"/>
            <a:ext cx="8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n=118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93A9EC1-F214-4E61-B3FE-0375E580F1FB}"/>
              </a:ext>
            </a:extLst>
          </p:cNvPr>
          <p:cNvSpPr txBox="1"/>
          <p:nvPr/>
        </p:nvSpPr>
        <p:spPr>
          <a:xfrm>
            <a:off x="7380312" y="2696366"/>
            <a:ext cx="8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n=108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8E1AED87-E993-45BE-8FBA-CAA18EF2E752}"/>
              </a:ext>
            </a:extLst>
          </p:cNvPr>
          <p:cNvSpPr txBox="1"/>
          <p:nvPr/>
        </p:nvSpPr>
        <p:spPr>
          <a:xfrm>
            <a:off x="7380312" y="1946530"/>
            <a:ext cx="8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n=768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E12AB40B-B262-4043-8AD2-EB686A538434}"/>
              </a:ext>
            </a:extLst>
          </p:cNvPr>
          <p:cNvSpPr txBox="1"/>
          <p:nvPr/>
        </p:nvSpPr>
        <p:spPr>
          <a:xfrm>
            <a:off x="10377" y="4201388"/>
            <a:ext cx="73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2015-</a:t>
            </a:r>
          </a:p>
          <a:p>
            <a:r>
              <a:rPr lang="en-GB" dirty="0">
                <a:latin typeface="Gill Sans MT" panose="020B0502020104020203" pitchFamily="34" charset="0"/>
              </a:rPr>
              <a:t>2017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7452320" y="1779662"/>
            <a:ext cx="1667610" cy="317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1245746" y="1724147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73114" y="1724935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4" descr="Sickness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2" y="1802948"/>
            <a:ext cx="448523" cy="4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1828408" y="1736466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6" descr="Afbeeldingsresultaat voor antibody carto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1" y="1832562"/>
            <a:ext cx="423058" cy="3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1870043" y="1741426"/>
            <a:ext cx="535950" cy="5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67759" y="2585886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1291604" y="2571750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6" descr="Afbeeldingsresultaat voor antibody carto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22" y="2707552"/>
            <a:ext cx="423058" cy="3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1331640" y="2585398"/>
            <a:ext cx="521766" cy="5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74097" y="3378753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1290375" y="3363838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70194" y="1388875"/>
            <a:ext cx="8341811" cy="1231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9" name="Picture 6" descr="Afbeeldingsresultaat voor antibody carto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0" y="3500419"/>
            <a:ext cx="423058" cy="3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hthoek 85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-108520" y="2367990"/>
            <a:ext cx="8208912" cy="99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0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1347233" y="3385823"/>
            <a:ext cx="521766" cy="5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74097" y="4026825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1290375" y="4011910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6" descr="Afbeeldingsresultaat voor antibody carto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0" y="4148491"/>
            <a:ext cx="423058" cy="3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1347233" y="4009489"/>
            <a:ext cx="521766" cy="5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70744" y="4527867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35496" y="3296606"/>
            <a:ext cx="8244682" cy="856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1303880" y="4515966"/>
            <a:ext cx="583352" cy="58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2" descr="Calculator Fre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94798"/>
            <a:ext cx="434223" cy="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" descr="Chromosome string Fre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01" y="4571139"/>
            <a:ext cx="478521" cy="4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hthoek 83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2302442" y="4153267"/>
            <a:ext cx="5961928" cy="1010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-36512" y="4016686"/>
            <a:ext cx="2186549" cy="1291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8028384" y="2729706"/>
            <a:ext cx="274886" cy="99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4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86" grpId="0" animBg="1"/>
      <p:bldP spid="85" grpId="0" animBg="1"/>
      <p:bldP spid="84" grpId="0" animBg="1"/>
      <p:bldP spid="107" grpId="0" animBg="1"/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BB17F39-1E18-423E-B3FB-692B11025CED}"/>
              </a:ext>
            </a:extLst>
          </p:cNvPr>
          <p:cNvSpPr/>
          <p:nvPr/>
        </p:nvSpPr>
        <p:spPr>
          <a:xfrm>
            <a:off x="0" y="1572440"/>
            <a:ext cx="5796136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81434"/>
            <a:ext cx="8863648" cy="994172"/>
          </a:xfrm>
        </p:spPr>
        <p:txBody>
          <a:bodyPr>
            <a:normAutofit fontScale="90000"/>
          </a:bodyPr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Results</a:t>
            </a:r>
            <a:r>
              <a:rPr lang="nl-NL" sz="3500" b="1" dirty="0">
                <a:latin typeface="Gill Sans MT" panose="020B0502020104020203" pitchFamily="34" charset="0"/>
              </a:rPr>
              <a:t> – data </a:t>
            </a:r>
            <a:r>
              <a:rPr lang="nl-NL" sz="3500" b="1" dirty="0" err="1">
                <a:latin typeface="Gill Sans MT" panose="020B0502020104020203" pitchFamily="34" charset="0"/>
              </a:rPr>
              <a:t>linkage</a:t>
            </a:r>
            <a:r>
              <a:rPr lang="nl-NL" sz="3500" b="1" dirty="0">
                <a:latin typeface="Gill Sans MT" panose="020B0502020104020203" pitchFamily="34" charset="0"/>
              </a:rPr>
              <a:t> HIV treatment </a:t>
            </a:r>
            <a:r>
              <a:rPr lang="nl-NL" sz="3500" b="1" dirty="0" err="1">
                <a:latin typeface="Gill Sans MT" panose="020B0502020104020203" pitchFamily="34" charset="0"/>
              </a:rPr>
              <a:t>centres</a:t>
            </a:r>
            <a:endParaRPr lang="nl-NL" sz="3500" b="1" dirty="0">
              <a:latin typeface="Gill Sans MT" panose="020B05020201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08520" y="1041580"/>
            <a:ext cx="7886700" cy="405045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500" dirty="0"/>
              <a:t>					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latin typeface="Gill Sans MT" panose="020B0502020104020203" pitchFamily="34" charset="0"/>
              </a:rPr>
              <a:t>					665 / 1,013 records</a:t>
            </a:r>
          </a:p>
          <a:p>
            <a:pPr marL="228600" lvl="1">
              <a:spcBef>
                <a:spcPts val="1000"/>
              </a:spcBef>
            </a:pPr>
            <a:endParaRPr lang="en-US" sz="2500" dirty="0"/>
          </a:p>
          <a:p>
            <a:pPr marL="0" lvl="1" indent="0">
              <a:spcBef>
                <a:spcPts val="1000"/>
              </a:spcBef>
              <a:buNone/>
            </a:pPr>
            <a:endParaRPr lang="en-GB" sz="2800" dirty="0"/>
          </a:p>
          <a:p>
            <a:pPr marL="228600" lvl="1">
              <a:spcBef>
                <a:spcPts val="1000"/>
              </a:spcBef>
            </a:pPr>
            <a:endParaRPr lang="en-GB" sz="2800" dirty="0"/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0A7ED3E-10D1-4D97-B6C9-136ED3EAC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1521"/>
              </p:ext>
            </p:extLst>
          </p:nvPr>
        </p:nvGraphicFramePr>
        <p:xfrm>
          <a:off x="536406" y="2306054"/>
          <a:ext cx="7886700" cy="2377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99482">
                  <a:extLst>
                    <a:ext uri="{9D8B030D-6E8A-4147-A177-3AD203B41FA5}">
                      <a16:colId xmlns:a16="http://schemas.microsoft.com/office/drawing/2014/main" val="585094320"/>
                    </a:ext>
                  </a:extLst>
                </a:gridCol>
                <a:gridCol w="1530704">
                  <a:extLst>
                    <a:ext uri="{9D8B030D-6E8A-4147-A177-3AD203B41FA5}">
                      <a16:colId xmlns:a16="http://schemas.microsoft.com/office/drawing/2014/main" val="2073302666"/>
                    </a:ext>
                  </a:extLst>
                </a:gridCol>
                <a:gridCol w="1903038">
                  <a:extLst>
                    <a:ext uri="{9D8B030D-6E8A-4147-A177-3AD203B41FA5}">
                      <a16:colId xmlns:a16="http://schemas.microsoft.com/office/drawing/2014/main" val="1134792759"/>
                    </a:ext>
                  </a:extLst>
                </a:gridCol>
                <a:gridCol w="2053476">
                  <a:extLst>
                    <a:ext uri="{9D8B030D-6E8A-4147-A177-3AD203B41FA5}">
                      <a16:colId xmlns:a16="http://schemas.microsoft.com/office/drawing/2014/main" val="233298349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Acute HIV </a:t>
                      </a:r>
                    </a:p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(Fiebig I-II)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Recent HIV (Fiebig III-V)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Chronic HIV (Fiebig VI)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8214549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Gill Sans MT" panose="020B0502020104020203" pitchFamily="34" charset="0"/>
                        </a:rPr>
                        <a:t>Viral load at intake (log10 copies/ml)*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6.5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4.9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4.5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45475141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Gill Sans MT" panose="020B0502020104020203" pitchFamily="34" charset="0"/>
                        </a:rPr>
                        <a:t>CD4 count at intake (cells/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mm</a:t>
                      </a:r>
                      <a:r>
                        <a:rPr lang="nl-NL" sz="1800" kern="1200" baseline="30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dirty="0">
                          <a:latin typeface="Gill Sans MT" panose="020B0502020104020203" pitchFamily="34" charset="0"/>
                        </a:rPr>
                        <a:t>)*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440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520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460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86230452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Gill Sans MT" panose="020B0502020104020203" pitchFamily="34" charset="0"/>
                        </a:rPr>
                        <a:t>CD4 nadir (cells/</a:t>
                      </a:r>
                      <a:r>
                        <a:rPr lang="nl-NL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mm</a:t>
                      </a:r>
                      <a:r>
                        <a:rPr lang="nl-NL" sz="1800" kern="1200" baseline="30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dirty="0">
                          <a:latin typeface="Gill Sans MT" panose="020B0502020104020203" pitchFamily="34" charset="0"/>
                        </a:rPr>
                        <a:t>)*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425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400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Gill Sans MT" panose="020B0502020104020203" pitchFamily="34" charset="0"/>
                        </a:rPr>
                        <a:t>360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215317349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ADA6F961-9D55-472A-8D5D-8FD4A3609FC2}"/>
              </a:ext>
            </a:extLst>
          </p:cNvPr>
          <p:cNvSpPr txBox="1"/>
          <p:nvPr/>
        </p:nvSpPr>
        <p:spPr>
          <a:xfrm>
            <a:off x="536406" y="472269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r>
              <a:rPr lang="en-GB" dirty="0">
                <a:latin typeface="Gill Sans MT" panose="020B0502020104020203" pitchFamily="34" charset="0"/>
              </a:rPr>
              <a:t>Median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14EDB1D-EC7F-4FE1-A9DE-0E40FBB013E0}"/>
              </a:ext>
            </a:extLst>
          </p:cNvPr>
          <p:cNvSpPr/>
          <p:nvPr/>
        </p:nvSpPr>
        <p:spPr>
          <a:xfrm>
            <a:off x="316298" y="4102543"/>
            <a:ext cx="8856984" cy="5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ECCA783-7A28-44F1-8D98-99E55B8DA4E1}"/>
              </a:ext>
            </a:extLst>
          </p:cNvPr>
          <p:cNvSpPr/>
          <p:nvPr/>
        </p:nvSpPr>
        <p:spPr>
          <a:xfrm>
            <a:off x="316298" y="3545712"/>
            <a:ext cx="8856984" cy="99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563888" y="1227244"/>
            <a:ext cx="900970" cy="840450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rrows merge pointing to right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92" y="1401936"/>
            <a:ext cx="654749" cy="4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0" y="1572440"/>
            <a:ext cx="5289988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42" y="195487"/>
            <a:ext cx="8688018" cy="994172"/>
          </a:xfrm>
        </p:spPr>
        <p:txBody>
          <a:bodyPr>
            <a:normAutofit/>
          </a:bodyPr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Results</a:t>
            </a:r>
            <a:r>
              <a:rPr lang="nl-NL" sz="3500" b="1" dirty="0">
                <a:latin typeface="Gill Sans MT" panose="020B0502020104020203" pitchFamily="34" charset="0"/>
              </a:rPr>
              <a:t> – </a:t>
            </a:r>
            <a:r>
              <a:rPr lang="nl-NL" sz="3500" b="1" dirty="0" err="1">
                <a:latin typeface="Gill Sans MT" panose="020B0502020104020203" pitchFamily="34" charset="0"/>
              </a:rPr>
              <a:t>days</a:t>
            </a:r>
            <a:r>
              <a:rPr lang="nl-NL" sz="3500" b="1" dirty="0">
                <a:latin typeface="Gill Sans MT" panose="020B0502020104020203" pitchFamily="34" charset="0"/>
              </a:rPr>
              <a:t> </a:t>
            </a:r>
            <a:r>
              <a:rPr lang="nl-NL" sz="3500" b="1" dirty="0" err="1">
                <a:latin typeface="Gill Sans MT" panose="020B0502020104020203" pitchFamily="34" charset="0"/>
              </a:rPr>
              <a:t>to</a:t>
            </a:r>
            <a:r>
              <a:rPr lang="nl-NL" sz="3500" b="1" dirty="0">
                <a:latin typeface="Gill Sans MT" panose="020B0502020104020203" pitchFamily="34" charset="0"/>
              </a:rPr>
              <a:t> </a:t>
            </a:r>
            <a:r>
              <a:rPr lang="nl-NL" sz="3500" b="1" dirty="0" err="1">
                <a:latin typeface="Gill Sans MT" panose="020B0502020104020203" pitchFamily="34" charset="0"/>
              </a:rPr>
              <a:t>viral</a:t>
            </a:r>
            <a:r>
              <a:rPr lang="nl-NL" sz="3500" b="1" dirty="0">
                <a:latin typeface="Gill Sans MT" panose="020B0502020104020203" pitchFamily="34" charset="0"/>
              </a:rPr>
              <a:t> </a:t>
            </a:r>
            <a:r>
              <a:rPr lang="nl-NL" sz="3500" b="1" dirty="0" err="1">
                <a:latin typeface="Gill Sans MT" panose="020B0502020104020203" pitchFamily="34" charset="0"/>
              </a:rPr>
              <a:t>suppression</a:t>
            </a:r>
            <a:endParaRPr lang="nl-NL" sz="35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357220"/>
              </p:ext>
            </p:extLst>
          </p:nvPr>
        </p:nvGraphicFramePr>
        <p:xfrm>
          <a:off x="-1620000" y="1245065"/>
          <a:ext cx="11089232" cy="3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363" name="Rechte verbindingslijn met pijl 15362"/>
          <p:cNvCxnSpPr/>
          <p:nvPr/>
        </p:nvCxnSpPr>
        <p:spPr>
          <a:xfrm>
            <a:off x="4697300" y="1121426"/>
            <a:ext cx="24482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7289589" y="998607"/>
            <a:ext cx="20349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>
                <a:latin typeface="Gill Sans MT" panose="020B0502020104020203" pitchFamily="34" charset="0"/>
              </a:rPr>
              <a:t>Days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287DD79-20A9-4276-B594-E9F3EAA8BA3A}"/>
              </a:ext>
            </a:extLst>
          </p:cNvPr>
          <p:cNvSpPr txBox="1"/>
          <p:nvPr/>
        </p:nvSpPr>
        <p:spPr>
          <a:xfrm>
            <a:off x="5399584" y="37694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Median days from HIV diagnosis to: 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8AD154B-9261-4538-8FA4-702DE2EBF0C9}"/>
              </a:ext>
            </a:extLst>
          </p:cNvPr>
          <p:cNvSpPr txBox="1"/>
          <p:nvPr/>
        </p:nvSpPr>
        <p:spPr>
          <a:xfrm>
            <a:off x="8277534" y="2262775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4B4B"/>
                </a:solidFill>
                <a:latin typeface="Gill Sans MT" panose="020B0502020104020203" pitchFamily="34" charset="0"/>
              </a:rPr>
              <a:t>569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C83FC20-FBD9-4269-B895-8256C86A0597}"/>
              </a:ext>
            </a:extLst>
          </p:cNvPr>
          <p:cNvSpPr txBox="1"/>
          <p:nvPr/>
        </p:nvSpPr>
        <p:spPr>
          <a:xfrm>
            <a:off x="5396286" y="3086662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4B4B"/>
                </a:solidFill>
                <a:latin typeface="Gill Sans MT" panose="020B0502020104020203" pitchFamily="34" charset="0"/>
              </a:rPr>
              <a:t>228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ABECC06-2B06-4BD2-8432-3686F4D4A4CC}"/>
              </a:ext>
            </a:extLst>
          </p:cNvPr>
          <p:cNvSpPr txBox="1"/>
          <p:nvPr/>
        </p:nvSpPr>
        <p:spPr>
          <a:xfrm>
            <a:off x="4284248" y="3880342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4B4B"/>
                </a:solidFill>
                <a:latin typeface="Gill Sans MT" panose="020B0502020104020203" pitchFamily="34" charset="0"/>
              </a:rPr>
              <a:t>95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4BA2F06A-3CF5-4034-8131-AB45AAA3E0DE}"/>
              </a:ext>
            </a:extLst>
          </p:cNvPr>
          <p:cNvSpPr txBox="1"/>
          <p:nvPr/>
        </p:nvSpPr>
        <p:spPr>
          <a:xfrm>
            <a:off x="3979026" y="4650690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4B4B"/>
                </a:solidFill>
                <a:latin typeface="Gill Sans MT" panose="020B0502020104020203" pitchFamily="34" charset="0"/>
              </a:rPr>
              <a:t>55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A0572DF-2A80-4996-904D-6EF99F865A7C}"/>
              </a:ext>
            </a:extLst>
          </p:cNvPr>
          <p:cNvSpPr txBox="1"/>
          <p:nvPr/>
        </p:nvSpPr>
        <p:spPr>
          <a:xfrm>
            <a:off x="179513" y="3409327"/>
            <a:ext cx="73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2015-2017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160D4EF-3454-42BC-8CC2-6BB771827C1A}"/>
              </a:ext>
            </a:extLst>
          </p:cNvPr>
          <p:cNvSpPr txBox="1"/>
          <p:nvPr/>
        </p:nvSpPr>
        <p:spPr>
          <a:xfrm>
            <a:off x="179513" y="1893443"/>
            <a:ext cx="7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2008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4CA78C0-1262-4620-8EF2-4A9A4DCF0037}"/>
              </a:ext>
            </a:extLst>
          </p:cNvPr>
          <p:cNvSpPr txBox="1"/>
          <p:nvPr/>
        </p:nvSpPr>
        <p:spPr>
          <a:xfrm>
            <a:off x="171296" y="2631712"/>
            <a:ext cx="7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2012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31C7F48-4FCB-45B4-8A2C-F627A377442F}"/>
              </a:ext>
            </a:extLst>
          </p:cNvPr>
          <p:cNvSpPr txBox="1"/>
          <p:nvPr/>
        </p:nvSpPr>
        <p:spPr>
          <a:xfrm>
            <a:off x="196692" y="4253095"/>
            <a:ext cx="73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2015-2017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6A16E8C-EE5A-4E3F-B3F1-F32920AA75BF}"/>
              </a:ext>
            </a:extLst>
          </p:cNvPr>
          <p:cNvSpPr txBox="1"/>
          <p:nvPr/>
        </p:nvSpPr>
        <p:spPr>
          <a:xfrm>
            <a:off x="2987824" y="1905952"/>
            <a:ext cx="8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n=335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AD19590B-FF3C-4AAA-A776-9DAD5A28BB98}"/>
              </a:ext>
            </a:extLst>
          </p:cNvPr>
          <p:cNvSpPr txBox="1"/>
          <p:nvPr/>
        </p:nvSpPr>
        <p:spPr>
          <a:xfrm>
            <a:off x="3002354" y="2737310"/>
            <a:ext cx="8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n=223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CAA8340-126F-46D4-BACB-61A8EE843228}"/>
              </a:ext>
            </a:extLst>
          </p:cNvPr>
          <p:cNvSpPr txBox="1"/>
          <p:nvPr/>
        </p:nvSpPr>
        <p:spPr>
          <a:xfrm>
            <a:off x="3002354" y="3535904"/>
            <a:ext cx="8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n=72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850F626F-7E67-494A-BFFA-CED8270D97BF}"/>
              </a:ext>
            </a:extLst>
          </p:cNvPr>
          <p:cNvSpPr txBox="1"/>
          <p:nvPr/>
        </p:nvSpPr>
        <p:spPr>
          <a:xfrm>
            <a:off x="3002354" y="4336244"/>
            <a:ext cx="84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n=15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62057" y="3924627"/>
            <a:ext cx="1802625" cy="287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Gill Sans MT" panose="020B0502020104020203" pitchFamily="34" charset="0"/>
              </a:rPr>
              <a:t>Universal start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94024" y="4892481"/>
            <a:ext cx="1802625" cy="287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Gill Sans MT" panose="020B0502020104020203" pitchFamily="34" charset="0"/>
              </a:rPr>
              <a:t>Immediate start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68AD154B-9261-4538-8FA4-702DE2EBF0C9}"/>
              </a:ext>
            </a:extLst>
          </p:cNvPr>
          <p:cNvSpPr txBox="1"/>
          <p:nvPr/>
        </p:nvSpPr>
        <p:spPr>
          <a:xfrm>
            <a:off x="3659250" y="2276793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Gill Sans MT" panose="020B0502020104020203" pitchFamily="34" charset="0"/>
              </a:rPr>
              <a:t>14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1C83FC20-FBD9-4269-B895-8256C86A0597}"/>
              </a:ext>
            </a:extLst>
          </p:cNvPr>
          <p:cNvSpPr txBox="1"/>
          <p:nvPr/>
        </p:nvSpPr>
        <p:spPr>
          <a:xfrm>
            <a:off x="3659250" y="3057649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Gill Sans MT" panose="020B0502020104020203" pitchFamily="34" charset="0"/>
              </a:rPr>
              <a:t>13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DABECC06-2B06-4BD2-8432-3686F4D4A4CC}"/>
              </a:ext>
            </a:extLst>
          </p:cNvPr>
          <p:cNvSpPr txBox="1"/>
          <p:nvPr/>
        </p:nvSpPr>
        <p:spPr>
          <a:xfrm>
            <a:off x="3920591" y="3883763"/>
            <a:ext cx="42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Gill Sans MT" panose="020B0502020104020203" pitchFamily="34" charset="0"/>
              </a:rPr>
              <a:t>29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BA2F06A-3CF5-4034-8131-AB45AAA3E0DE}"/>
              </a:ext>
            </a:extLst>
          </p:cNvPr>
          <p:cNvSpPr txBox="1"/>
          <p:nvPr/>
        </p:nvSpPr>
        <p:spPr>
          <a:xfrm>
            <a:off x="3801158" y="4639932"/>
            <a:ext cx="29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68AD154B-9261-4538-8FA4-702DE2EBF0C9}"/>
              </a:ext>
            </a:extLst>
          </p:cNvPr>
          <p:cNvSpPr txBox="1"/>
          <p:nvPr/>
        </p:nvSpPr>
        <p:spPr>
          <a:xfrm>
            <a:off x="7020275" y="2274426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Gill Sans MT" panose="020B0502020104020203" pitchFamily="34" charset="0"/>
              </a:rPr>
              <a:t>437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1C83FC20-FBD9-4269-B895-8256C86A0597}"/>
              </a:ext>
            </a:extLst>
          </p:cNvPr>
          <p:cNvSpPr txBox="1"/>
          <p:nvPr/>
        </p:nvSpPr>
        <p:spPr>
          <a:xfrm>
            <a:off x="4345399" y="3060998"/>
            <a:ext cx="59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Gill Sans MT" panose="020B0502020104020203" pitchFamily="34" charset="0"/>
              </a:rPr>
              <a:t>99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DABECC06-2B06-4BD2-8432-3686F4D4A4CC}"/>
              </a:ext>
            </a:extLst>
          </p:cNvPr>
          <p:cNvSpPr txBox="1"/>
          <p:nvPr/>
        </p:nvSpPr>
        <p:spPr>
          <a:xfrm>
            <a:off x="3714240" y="3880342"/>
            <a:ext cx="31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Gill Sans MT" panose="020B0502020104020203" pitchFamily="34" charset="0"/>
              </a:rPr>
              <a:t>9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BA2F06A-3CF5-4034-8131-AB45AAA3E0DE}"/>
              </a:ext>
            </a:extLst>
          </p:cNvPr>
          <p:cNvSpPr txBox="1"/>
          <p:nvPr/>
        </p:nvSpPr>
        <p:spPr>
          <a:xfrm>
            <a:off x="3678160" y="4644878"/>
            <a:ext cx="25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5364088" y="3720570"/>
            <a:ext cx="3501083" cy="147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22299" y="4253095"/>
            <a:ext cx="4929060" cy="122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2504956" y="3339958"/>
            <a:ext cx="2696831" cy="100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204771" y="3351806"/>
            <a:ext cx="2696831" cy="850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179512" y="2425412"/>
            <a:ext cx="2683592" cy="80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2605486" y="2600895"/>
            <a:ext cx="3838722" cy="80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14427E35-5032-4E35-B04E-8D6F58BD78BF}"/>
              </a:ext>
            </a:extLst>
          </p:cNvPr>
          <p:cNvSpPr/>
          <p:nvPr/>
        </p:nvSpPr>
        <p:spPr>
          <a:xfrm>
            <a:off x="111611" y="998607"/>
            <a:ext cx="9091199" cy="1647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Conclusions</a:t>
            </a:r>
            <a:endParaRPr lang="nl-NL" sz="3500" b="1" dirty="0">
              <a:latin typeface="Gill Sans MT" panose="020B05020201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4B4B"/>
              </a:buClr>
            </a:pPr>
            <a:r>
              <a:rPr lang="en-US" sz="2500" dirty="0">
                <a:latin typeface="Gill Sans MT" panose="020B0502020104020203" pitchFamily="34" charset="0"/>
              </a:rPr>
              <a:t>Targeted screening resulted in a higher proportion of acute HIV infection than routine screening among MSM at the STI Clinic in Amsterdam</a:t>
            </a:r>
          </a:p>
          <a:p>
            <a:pPr>
              <a:buClr>
                <a:srgbClr val="FF4B4B"/>
              </a:buClr>
            </a:pPr>
            <a:endParaRPr lang="en-US" sz="2500" dirty="0">
              <a:latin typeface="Gill Sans MT" panose="020B0502020104020203" pitchFamily="34" charset="0"/>
            </a:endParaRPr>
          </a:p>
          <a:p>
            <a:pPr>
              <a:buClr>
                <a:srgbClr val="FF4B4B"/>
              </a:buClr>
            </a:pPr>
            <a:r>
              <a:rPr lang="en-US" sz="2500" dirty="0">
                <a:latin typeface="Gill Sans MT" panose="020B0502020104020203" pitchFamily="34" charset="0"/>
              </a:rPr>
              <a:t>Implementation of a rapid acute HIV trajectory, along with changes in treatment guidelines, resulted in a shorter duration between HIV diagnosis and viral suppression 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34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FD057E53-31FB-40E1-A1A3-B3C24F16826B}"/>
              </a:ext>
            </a:extLst>
          </p:cNvPr>
          <p:cNvSpPr/>
          <p:nvPr/>
        </p:nvSpPr>
        <p:spPr>
          <a:xfrm>
            <a:off x="0" y="1761661"/>
            <a:ext cx="5364088" cy="342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B1A31-8FF0-477D-BDB2-1BBC05F8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18" y="2211710"/>
            <a:ext cx="5276226" cy="3066775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7C5C-A76F-C548-8472-BC7DD6005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549" y="421324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Gill Sans MT" panose="020B0502020104020203" pitchFamily="34" charset="0"/>
              </a:rPr>
              <a:t>H-TEAM acknowledgements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0280" y="1231540"/>
            <a:ext cx="2200698" cy="307777"/>
          </a:xfrm>
          <a:prstGeom prst="rect">
            <a:avLst/>
          </a:prstGeom>
          <a:solidFill>
            <a:srgbClr val="E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Professor Joep Lange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59250" y="1342381"/>
            <a:ext cx="4589453" cy="0"/>
          </a:xfrm>
          <a:prstGeom prst="line">
            <a:avLst/>
          </a:prstGeom>
          <a:ln w="3175"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6432"/>
            <a:ext cx="748608" cy="10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D057E53-31FB-40E1-A1A3-B3C24F16826B}"/>
              </a:ext>
            </a:extLst>
          </p:cNvPr>
          <p:cNvSpPr/>
          <p:nvPr/>
        </p:nvSpPr>
        <p:spPr>
          <a:xfrm>
            <a:off x="0" y="1761661"/>
            <a:ext cx="5364088" cy="342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Acknowledgements</a:t>
            </a:r>
            <a:endParaRPr lang="nl-NL" sz="3500" b="1" dirty="0">
              <a:latin typeface="Gill Sans MT" panose="020B0502020104020203" pitchFamily="34" charset="0"/>
            </a:endParaRPr>
          </a:p>
        </p:txBody>
      </p:sp>
      <p:sp>
        <p:nvSpPr>
          <p:cNvPr id="7" name="Tijdelijke aanduiding voor inhoud 8"/>
          <p:cNvSpPr>
            <a:spLocks noGrp="1"/>
          </p:cNvSpPr>
          <p:nvPr>
            <p:ph sz="half" idx="4294967295"/>
          </p:nvPr>
        </p:nvSpPr>
        <p:spPr>
          <a:xfrm>
            <a:off x="755576" y="1005576"/>
            <a:ext cx="3744416" cy="39964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dirty="0">
                <a:latin typeface="Gill Sans MT" panose="020B0502020104020203" pitchFamily="34" charset="0"/>
                <a:hlinkClick r:id="rId2"/>
              </a:rPr>
              <a:t>www.hteam.nl</a:t>
            </a:r>
            <a:r>
              <a:rPr lang="nl-NL" sz="2200" dirty="0">
                <a:latin typeface="Gill Sans MT" panose="020B0502020104020203" pitchFamily="34" charset="0"/>
              </a:rPr>
              <a:t> </a:t>
            </a:r>
          </a:p>
          <a:p>
            <a:endParaRPr lang="nl-NL" sz="1600" dirty="0">
              <a:latin typeface="Gill Sans MT" panose="020B0502020104020203" pitchFamily="34" charset="0"/>
            </a:endParaRPr>
          </a:p>
          <a:p>
            <a:endParaRPr lang="nl-NL" sz="1600" dirty="0">
              <a:latin typeface="Gill Sans MT" panose="020B0502020104020203" pitchFamily="34" charset="0"/>
            </a:endParaRPr>
          </a:p>
          <a:p>
            <a:endParaRPr lang="nl-NL" sz="1600" dirty="0">
              <a:latin typeface="Gill Sans MT" panose="020B0502020104020203" pitchFamily="34" charset="0"/>
            </a:endParaRPr>
          </a:p>
          <a:p>
            <a:r>
              <a:rPr lang="nl-NL" sz="1600" dirty="0">
                <a:latin typeface="Gill Sans MT" panose="020B0502020104020203" pitchFamily="34" charset="0"/>
              </a:rPr>
              <a:t>Marije Groot Bruinderink	</a:t>
            </a:r>
          </a:p>
          <a:p>
            <a:r>
              <a:rPr lang="nl-NL" sz="1600" dirty="0">
                <a:latin typeface="Gill Sans MT" panose="020B0502020104020203" pitchFamily="34" charset="0"/>
              </a:rPr>
              <a:t>Nina Schat</a:t>
            </a:r>
          </a:p>
          <a:p>
            <a:r>
              <a:rPr lang="nl-NL" sz="1600" dirty="0">
                <a:latin typeface="Gill Sans MT" panose="020B0502020104020203" pitchFamily="34" charset="0"/>
              </a:rPr>
              <a:t>Peter Reiss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  <a:p>
            <a:r>
              <a:rPr lang="nl-NL" sz="1600" dirty="0">
                <a:latin typeface="Gill Sans MT" panose="020B0502020104020203" pitchFamily="34" charset="0"/>
              </a:rPr>
              <a:t>Arjan van Bijnen</a:t>
            </a:r>
            <a:endParaRPr lang="en-GB" sz="1600" dirty="0">
              <a:latin typeface="Gill Sans MT" panose="020B0502020104020203" pitchFamily="34" charset="0"/>
            </a:endParaRPr>
          </a:p>
          <a:p>
            <a:r>
              <a:rPr lang="en-GB" sz="1600" dirty="0">
                <a:latin typeface="Gill Sans MT" panose="020B0502020104020203" pitchFamily="34" charset="0"/>
              </a:rPr>
              <a:t>Jan van Bergen</a:t>
            </a:r>
          </a:p>
          <a:p>
            <a:r>
              <a:rPr lang="en-GB" sz="1600" dirty="0">
                <a:latin typeface="Gill Sans MT" panose="020B0502020104020203" pitchFamily="34" charset="0"/>
              </a:rPr>
              <a:t>Wim Zuilhof</a:t>
            </a:r>
            <a:r>
              <a:rPr lang="nl-NL" sz="1600" dirty="0">
                <a:latin typeface="Gill Sans MT" panose="020B0502020104020203" pitchFamily="34" charset="0"/>
              </a:rPr>
              <a:t> </a:t>
            </a:r>
          </a:p>
          <a:p>
            <a:pPr marL="0" indent="0">
              <a:buNone/>
            </a:pPr>
            <a:endParaRPr lang="en-GB" sz="1600" dirty="0">
              <a:latin typeface="Gill Sans MT" panose="020B0502020104020203" pitchFamily="34" charset="0"/>
            </a:endParaRPr>
          </a:p>
        </p:txBody>
      </p:sp>
      <p:pic>
        <p:nvPicPr>
          <p:cNvPr id="11" name="Picture 3" descr="C:\Users\lmoller\AppData\Local\Microsoft\Windows\Temporary Internet Files\Content.Outlook\INRJ7IA3\logo4 160 procent cor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6815"/>
            <a:ext cx="1136738" cy="8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inhoud 10"/>
          <p:cNvSpPr>
            <a:spLocks noGrp="1"/>
          </p:cNvSpPr>
          <p:nvPr>
            <p:ph sz="quarter" idx="4294967295"/>
          </p:nvPr>
        </p:nvSpPr>
        <p:spPr>
          <a:xfrm>
            <a:off x="4572000" y="2188853"/>
            <a:ext cx="2232248" cy="2763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GB" sz="1700" dirty="0">
                <a:latin typeface="Gill Sans MT" panose="020B0502020104020203" pitchFamily="34" charset="0"/>
              </a:rPr>
              <a:t>Sylvia Bruisten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Alje van Dam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Udi </a:t>
            </a:r>
            <a:r>
              <a:rPr lang="en-GB" sz="1700" dirty="0" err="1">
                <a:latin typeface="Gill Sans MT" panose="020B0502020104020203" pitchFamily="34" charset="0"/>
              </a:rPr>
              <a:t>Davidovich</a:t>
            </a:r>
            <a:endParaRPr lang="en-GB" sz="1700" dirty="0">
              <a:latin typeface="Gill Sans MT" panose="020B0502020104020203" pitchFamily="34" charset="0"/>
            </a:endParaRPr>
          </a:p>
          <a:p>
            <a:r>
              <a:rPr lang="en-GB" sz="1700" dirty="0" err="1">
                <a:latin typeface="Gill Sans MT" panose="020B0502020104020203" pitchFamily="34" charset="0"/>
              </a:rPr>
              <a:t>Arjan</a:t>
            </a:r>
            <a:r>
              <a:rPr lang="en-GB" sz="1700" dirty="0">
                <a:latin typeface="Gill Sans MT" panose="020B0502020104020203" pitchFamily="34" charset="0"/>
              </a:rPr>
              <a:t> </a:t>
            </a:r>
            <a:r>
              <a:rPr lang="en-GB" sz="1700" dirty="0" err="1">
                <a:latin typeface="Gill Sans MT" panose="020B0502020104020203" pitchFamily="34" charset="0"/>
              </a:rPr>
              <a:t>Hogewoning</a:t>
            </a:r>
            <a:endParaRPr lang="en-GB" sz="1700" dirty="0">
              <a:latin typeface="Gill Sans MT" panose="020B0502020104020203" pitchFamily="34" charset="0"/>
            </a:endParaRPr>
          </a:p>
          <a:p>
            <a:r>
              <a:rPr lang="en-GB" sz="1700" dirty="0">
                <a:latin typeface="Gill Sans MT" panose="020B0502020104020203" pitchFamily="34" charset="0"/>
              </a:rPr>
              <a:t>Michelle Kroone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David Kwa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Dominique </a:t>
            </a:r>
            <a:r>
              <a:rPr lang="en-GB" sz="1700" dirty="0" err="1">
                <a:latin typeface="Gill Sans MT" panose="020B0502020104020203" pitchFamily="34" charset="0"/>
              </a:rPr>
              <a:t>Loomans</a:t>
            </a:r>
            <a:endParaRPr lang="en-GB" sz="1700" dirty="0">
              <a:latin typeface="Gill Sans MT" panose="020B0502020104020203" pitchFamily="34" charset="0"/>
            </a:endParaRPr>
          </a:p>
          <a:p>
            <a:r>
              <a:rPr lang="en-GB" sz="1700" dirty="0" err="1">
                <a:latin typeface="Gill Sans MT" panose="020B0502020104020203" pitchFamily="34" charset="0"/>
              </a:rPr>
              <a:t>Annebel</a:t>
            </a:r>
            <a:r>
              <a:rPr lang="en-GB" sz="1700" dirty="0">
                <a:latin typeface="Gill Sans MT" panose="020B0502020104020203" pitchFamily="34" charset="0"/>
              </a:rPr>
              <a:t> </a:t>
            </a:r>
            <a:r>
              <a:rPr lang="en-GB" sz="1700" dirty="0" err="1">
                <a:latin typeface="Gill Sans MT" panose="020B0502020104020203" pitchFamily="34" charset="0"/>
              </a:rPr>
              <a:t>Tahey</a:t>
            </a:r>
            <a:endParaRPr lang="en-GB" sz="1700" dirty="0">
              <a:latin typeface="Gill Sans MT" panose="020B0502020104020203" pitchFamily="34" charset="0"/>
            </a:endParaRPr>
          </a:p>
          <a:p>
            <a:endParaRPr lang="en-GB" sz="1700" dirty="0">
              <a:latin typeface="Gill Sans MT" panose="020B0502020104020203" pitchFamily="34" charset="0"/>
            </a:endParaRPr>
          </a:p>
          <a:p>
            <a:endParaRPr lang="en-GB" sz="1700" dirty="0">
              <a:latin typeface="Gill Sans MT" panose="020B0502020104020203" pitchFamily="34" charset="0"/>
            </a:endParaRPr>
          </a:p>
          <a:p>
            <a:endParaRPr lang="en-GB" sz="1700" dirty="0">
              <a:latin typeface="Gill Sans MT" panose="020B0502020104020203" pitchFamily="34" charset="0"/>
            </a:endParaRPr>
          </a:p>
        </p:txBody>
      </p:sp>
      <p:pic>
        <p:nvPicPr>
          <p:cNvPr id="10" name="Picture 2" descr="aigh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93" y="1364848"/>
            <a:ext cx="722617" cy="5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7476"/>
            <a:ext cx="906224" cy="50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iv-monitoring.nl/files/8913/0149/4940/logo_shm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30" y="3356882"/>
            <a:ext cx="601980" cy="7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8103"/>
            <a:ext cx="1488889" cy="2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inhoud 10"/>
          <p:cNvSpPr>
            <a:spLocks noGrp="1"/>
          </p:cNvSpPr>
          <p:nvPr>
            <p:ph sz="quarter" idx="4294967295"/>
          </p:nvPr>
        </p:nvSpPr>
        <p:spPr>
          <a:xfrm>
            <a:off x="6660232" y="2188852"/>
            <a:ext cx="2627784" cy="28131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1700" dirty="0">
                <a:latin typeface="Gill Sans MT" panose="020B0502020104020203" pitchFamily="34" charset="0"/>
              </a:rPr>
              <a:t>Linda May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Paul </a:t>
            </a:r>
            <a:r>
              <a:rPr lang="en-GB" sz="1700" dirty="0" err="1">
                <a:latin typeface="Gill Sans MT" panose="020B0502020104020203" pitchFamily="34" charset="0"/>
              </a:rPr>
              <a:t>Oostvogel</a:t>
            </a:r>
            <a:endParaRPr lang="en-GB" sz="1700" dirty="0">
              <a:latin typeface="Gill Sans MT" panose="020B0502020104020203" pitchFamily="34" charset="0"/>
            </a:endParaRPr>
          </a:p>
          <a:p>
            <a:r>
              <a:rPr lang="en-GB" sz="1700" dirty="0" err="1">
                <a:latin typeface="Gill Sans MT" panose="020B0502020104020203" pitchFamily="34" charset="0"/>
              </a:rPr>
              <a:t>Ineke</a:t>
            </a:r>
            <a:r>
              <a:rPr lang="en-GB" sz="1700" dirty="0">
                <a:latin typeface="Gill Sans MT" panose="020B0502020104020203" pitchFamily="34" charset="0"/>
              </a:rPr>
              <a:t> </a:t>
            </a:r>
            <a:r>
              <a:rPr lang="en-GB" sz="1700" dirty="0" err="1">
                <a:latin typeface="Gill Sans MT" panose="020B0502020104020203" pitchFamily="34" charset="0"/>
              </a:rPr>
              <a:t>Stolte</a:t>
            </a:r>
            <a:endParaRPr lang="en-GB" sz="1700" dirty="0">
              <a:latin typeface="Gill Sans MT" panose="020B0502020104020203" pitchFamily="34" charset="0"/>
            </a:endParaRPr>
          </a:p>
          <a:p>
            <a:r>
              <a:rPr lang="en-GB" sz="1700" dirty="0">
                <a:latin typeface="Gill Sans MT" panose="020B0502020104020203" pitchFamily="34" charset="0"/>
              </a:rPr>
              <a:t>Gerben Rienk Visser 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Dewi Usmany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Henry de Vries</a:t>
            </a:r>
          </a:p>
          <a:p>
            <a:r>
              <a:rPr lang="en-GB" sz="1700" dirty="0">
                <a:latin typeface="Gill Sans MT" panose="020B0502020104020203" pitchFamily="34" charset="0"/>
              </a:rPr>
              <a:t>Justin Luidens</a:t>
            </a:r>
          </a:p>
          <a:p>
            <a:endParaRPr lang="en-GB" sz="1700" dirty="0">
              <a:latin typeface="Gill Sans MT" panose="020B0502020104020203" pitchFamily="34" charset="0"/>
            </a:endParaRPr>
          </a:p>
          <a:p>
            <a:endParaRPr lang="en-GB" sz="1700" dirty="0">
              <a:latin typeface="Gill Sans MT" panose="020B0502020104020203" pitchFamily="34" charset="0"/>
            </a:endParaRPr>
          </a:p>
          <a:p>
            <a:endParaRPr lang="en-GB" sz="1700" dirty="0">
              <a:latin typeface="Gill Sans MT" panose="020B0502020104020203" pitchFamily="34" charset="0"/>
            </a:endParaRPr>
          </a:p>
          <a:p>
            <a:endParaRPr lang="en-GB" sz="17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41005"/>
              </p:ext>
            </p:extLst>
          </p:nvPr>
        </p:nvGraphicFramePr>
        <p:xfrm>
          <a:off x="683568" y="1635646"/>
          <a:ext cx="7629028" cy="2697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8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nl-NL" sz="1500" dirty="0"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Beta coefficient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Fever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Lymphadenopathy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Oral thrush</a:t>
                      </a:r>
                      <a:r>
                        <a:rPr lang="en-GB" sz="1800" baseline="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GB" sz="1800" noProof="0" dirty="0"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Weight</a:t>
                      </a:r>
                      <a:r>
                        <a:rPr lang="en-GB" sz="1800" baseline="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loss</a:t>
                      </a:r>
                      <a:endParaRPr lang="en-GB" sz="1800" noProof="0" dirty="0"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&gt;5</a:t>
                      </a:r>
                      <a:r>
                        <a:rPr lang="en-GB" sz="1800" baseline="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sexual partners</a:t>
                      </a:r>
                      <a:endParaRPr lang="en-GB" sz="1800" noProof="0" dirty="0"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Gonorrhoea</a:t>
                      </a:r>
                      <a:r>
                        <a:rPr lang="en-GB" sz="1800" baseline="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GB" sz="1800" noProof="0" dirty="0"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Receptive condomless anal intercourse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539552" y="483518"/>
            <a:ext cx="860444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b="1" dirty="0">
                <a:latin typeface="Gill Sans MT" panose="020B0502020104020203" pitchFamily="34" charset="0"/>
              </a:rPr>
              <a:t>Variables </a:t>
            </a:r>
            <a:r>
              <a:rPr lang="nl-NL" sz="3500" b="1" dirty="0" err="1">
                <a:latin typeface="Gill Sans MT" panose="020B0502020104020203" pitchFamily="34" charset="0"/>
              </a:rPr>
              <a:t>significantly</a:t>
            </a:r>
            <a:r>
              <a:rPr lang="nl-NL" sz="3500" b="1" dirty="0">
                <a:latin typeface="Gill Sans MT" panose="020B0502020104020203" pitchFamily="34" charset="0"/>
              </a:rPr>
              <a:t> </a:t>
            </a:r>
            <a:r>
              <a:rPr lang="nl-NL" sz="3500" b="1" dirty="0" err="1">
                <a:latin typeface="Gill Sans MT" panose="020B0502020104020203" pitchFamily="34" charset="0"/>
              </a:rPr>
              <a:t>associated</a:t>
            </a:r>
            <a:r>
              <a:rPr lang="nl-NL" sz="3500" b="1" dirty="0">
                <a:latin typeface="Gill Sans MT" panose="020B0502020104020203" pitchFamily="34" charset="0"/>
              </a:rPr>
              <a:t> </a:t>
            </a:r>
            <a:r>
              <a:rPr lang="nl-NL" sz="3500" b="1" dirty="0" err="1">
                <a:latin typeface="Gill Sans MT" panose="020B0502020104020203" pitchFamily="34" charset="0"/>
              </a:rPr>
              <a:t>with</a:t>
            </a:r>
            <a:r>
              <a:rPr lang="nl-NL" sz="3500" b="1" dirty="0">
                <a:latin typeface="Gill Sans MT" panose="020B0502020104020203" pitchFamily="34" charset="0"/>
              </a:rPr>
              <a:t> HIV seroconversion in Amsterdam Cohort Studies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07904" y="4745165"/>
            <a:ext cx="5184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00" dirty="0">
                <a:latin typeface="Gill Sans MT" panose="020B0502020104020203" pitchFamily="34" charset="0"/>
              </a:rPr>
              <a:t>Dijkstra BMC </a:t>
            </a:r>
            <a:r>
              <a:rPr lang="fr-FR" sz="1500" dirty="0" err="1">
                <a:latin typeface="Gill Sans MT" panose="020B0502020104020203" pitchFamily="34" charset="0"/>
              </a:rPr>
              <a:t>Infectious</a:t>
            </a:r>
            <a:r>
              <a:rPr lang="fr-FR" sz="1500" dirty="0">
                <a:latin typeface="Gill Sans MT" panose="020B0502020104020203" pitchFamily="34" charset="0"/>
              </a:rPr>
              <a:t> </a:t>
            </a:r>
            <a:r>
              <a:rPr lang="fr-FR" sz="1500" dirty="0" err="1">
                <a:latin typeface="Gill Sans MT" panose="020B0502020104020203" pitchFamily="34" charset="0"/>
              </a:rPr>
              <a:t>Diseases</a:t>
            </a:r>
            <a:r>
              <a:rPr lang="fr-FR" sz="1500" dirty="0">
                <a:latin typeface="Gill Sans MT" panose="020B0502020104020203" pitchFamily="34" charset="0"/>
              </a:rPr>
              <a:t> 2017, Lin JAIDS 2018</a:t>
            </a:r>
            <a:endParaRPr lang="nl-NL" sz="1500" dirty="0">
              <a:latin typeface="Gill Sans MT" panose="020B0502020104020203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8428" y="4333126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500" dirty="0">
                <a:latin typeface="Gill Sans MT" panose="020B0502020104020203" pitchFamily="34" charset="0"/>
                <a:sym typeface="Wingdings" panose="05000000000000000000" pitchFamily="2" charset="2"/>
              </a:rPr>
              <a:t> Amsterdam score</a:t>
            </a:r>
            <a:endParaRPr lang="nl-NL" sz="25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5487"/>
            <a:ext cx="7886700" cy="994172"/>
          </a:xfrm>
        </p:spPr>
        <p:txBody>
          <a:bodyPr/>
          <a:lstStyle/>
          <a:p>
            <a:r>
              <a:rPr lang="nl-NL" sz="3500" b="1" dirty="0">
                <a:latin typeface="Gill Sans MT" panose="020B0502020104020203" pitchFamily="34" charset="0"/>
              </a:rPr>
              <a:t>Amsterdam score</a:t>
            </a:r>
          </a:p>
        </p:txBody>
      </p:sp>
      <p:graphicFrame>
        <p:nvGraphicFramePr>
          <p:cNvPr id="4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567486"/>
              </p:ext>
            </p:extLst>
          </p:nvPr>
        </p:nvGraphicFramePr>
        <p:xfrm>
          <a:off x="948813" y="1189659"/>
          <a:ext cx="7246374" cy="323185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7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Cut-off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 %</a:t>
                      </a:r>
                      <a:r>
                        <a:rPr lang="en-GB" sz="2000" b="1" baseline="0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 %</a:t>
                      </a:r>
                      <a:r>
                        <a:rPr lang="en-GB" sz="2000" b="1" baseline="0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AUC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88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0" dirty="0">
                        <a:effectLst/>
                        <a:latin typeface="Gill Sans MT" panose="020B05020201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</a:t>
                      </a:r>
                      <a:r>
                        <a:rPr lang="nl-NL" sz="2000" b="0" baseline="0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</a:t>
                      </a:r>
                      <a:r>
                        <a:rPr lang="nl-NL" sz="2000" b="0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Amsterdam</a:t>
                      </a:r>
                      <a:r>
                        <a:rPr lang="nl-NL" sz="2000" b="0" baseline="0" dirty="0">
                          <a:effectLst/>
                          <a:latin typeface="Gill Sans MT" panose="020B05020201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Cohort Studies (NL)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1.5</a:t>
                      </a:r>
                      <a:endParaRPr lang="nl-NL" sz="2000" b="0" dirty="0">
                        <a:effectLst/>
                        <a:latin typeface="Gill Sans MT" panose="020B0502020104020203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76.3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76.3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0.82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4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000" b="0" dirty="0">
                        <a:effectLst/>
                        <a:latin typeface="Gill Sans MT" panose="020B0502020104020203" pitchFamily="34" charset="0"/>
                        <a:ea typeface="Arial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000" b="0" dirty="0" err="1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Validation</a:t>
                      </a:r>
                      <a:r>
                        <a:rPr lang="nl-NL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 in Multicenter AIDS</a:t>
                      </a:r>
                      <a:r>
                        <a:rPr lang="nl-NL" sz="2000" b="0" baseline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 Cohort </a:t>
                      </a:r>
                      <a:r>
                        <a:rPr lang="nl-NL" sz="2000" b="0" baseline="0" dirty="0" err="1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Study</a:t>
                      </a:r>
                      <a:r>
                        <a:rPr lang="nl-NL" sz="2000" b="0" baseline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 (USA)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5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5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5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56.0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88.5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0.78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14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000" b="0" dirty="0">
                        <a:effectLst/>
                        <a:latin typeface="Gill Sans MT" panose="020B0502020104020203" pitchFamily="34" charset="0"/>
                        <a:ea typeface="Arial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000" b="0" dirty="0" err="1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Validation</a:t>
                      </a:r>
                      <a:r>
                        <a:rPr lang="nl-NL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 in</a:t>
                      </a:r>
                      <a:r>
                        <a:rPr lang="nl-NL" sz="2000" b="0" baseline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 San Diego </a:t>
                      </a:r>
                      <a:r>
                        <a:rPr lang="nl-NL" sz="2000" b="0" baseline="0" dirty="0" err="1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Early</a:t>
                      </a:r>
                      <a:r>
                        <a:rPr lang="nl-NL" sz="2000" b="0" baseline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 Test Program (USA)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orbe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orbe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500" b="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81.0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78.2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0" dirty="0">
                          <a:effectLst/>
                          <a:latin typeface="Gill Sans MT" panose="020B0502020104020203" pitchFamily="34" charset="0"/>
                          <a:ea typeface="Arial"/>
                          <a:cs typeface="Times New Roman"/>
                        </a:rPr>
                        <a:t>0.88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707904" y="4745165"/>
            <a:ext cx="5184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00" dirty="0">
                <a:latin typeface="Gill Sans MT" panose="020B0502020104020203" pitchFamily="34" charset="0"/>
              </a:rPr>
              <a:t>Dijkstra BMC </a:t>
            </a:r>
            <a:r>
              <a:rPr lang="fr-FR" sz="1500" dirty="0" err="1">
                <a:latin typeface="Gill Sans MT" panose="020B0502020104020203" pitchFamily="34" charset="0"/>
              </a:rPr>
              <a:t>Infectious</a:t>
            </a:r>
            <a:r>
              <a:rPr lang="fr-FR" sz="1500" dirty="0">
                <a:latin typeface="Gill Sans MT" panose="020B0502020104020203" pitchFamily="34" charset="0"/>
              </a:rPr>
              <a:t> </a:t>
            </a:r>
            <a:r>
              <a:rPr lang="fr-FR" sz="1500" dirty="0" err="1">
                <a:latin typeface="Gill Sans MT" panose="020B0502020104020203" pitchFamily="34" charset="0"/>
              </a:rPr>
              <a:t>Diseases</a:t>
            </a:r>
            <a:r>
              <a:rPr lang="fr-FR" sz="1500" dirty="0">
                <a:latin typeface="Gill Sans MT" panose="020B0502020104020203" pitchFamily="34" charset="0"/>
              </a:rPr>
              <a:t> 2017, Lin JAIDS 2018</a:t>
            </a:r>
            <a:endParaRPr lang="nl-NL" sz="15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Gill Sans MT" panose="020B0502020104020203" pitchFamily="34" charset="0"/>
              </a:rPr>
              <a:t>Conflicts of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latin typeface="Gill Sans MT" panose="020B0502020104020203" pitchFamily="34" charset="0"/>
              </a:rPr>
              <a:t>None </a:t>
            </a:r>
            <a:r>
              <a:rPr lang="nl-NL" sz="1800" dirty="0" err="1">
                <a:latin typeface="Gill Sans MT" panose="020B0502020104020203" pitchFamily="34" charset="0"/>
              </a:rPr>
              <a:t>to</a:t>
            </a:r>
            <a:r>
              <a:rPr lang="nl-NL" sz="1800" dirty="0">
                <a:latin typeface="Gill Sans MT" panose="020B0502020104020203" pitchFamily="34" charset="0"/>
              </a:rPr>
              <a:t> </a:t>
            </a:r>
            <a:r>
              <a:rPr lang="nl-NL" sz="1800" dirty="0" err="1">
                <a:latin typeface="Gill Sans MT" panose="020B0502020104020203" pitchFamily="34" charset="0"/>
              </a:rPr>
              <a:t>declare</a:t>
            </a:r>
            <a:endParaRPr lang="en-US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C03E103-0F19-49DF-A05A-C33BB228D11E}"/>
              </a:ext>
            </a:extLst>
          </p:cNvPr>
          <p:cNvSpPr/>
          <p:nvPr/>
        </p:nvSpPr>
        <p:spPr>
          <a:xfrm>
            <a:off x="-125344" y="1572440"/>
            <a:ext cx="6084168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6418" y="1203598"/>
            <a:ext cx="8528070" cy="3524789"/>
          </a:xfrm>
        </p:spPr>
        <p:txBody>
          <a:bodyPr>
            <a:normAutofit lnSpcReduction="10000"/>
          </a:bodyPr>
          <a:lstStyle/>
          <a:p>
            <a:pPr>
              <a:buClr>
                <a:srgbClr val="FF4B4B"/>
              </a:buClr>
            </a:pPr>
            <a:endParaRPr lang="en-GB" sz="2500" dirty="0"/>
          </a:p>
          <a:p>
            <a:pPr>
              <a:buClr>
                <a:srgbClr val="FF4B4B"/>
              </a:buClr>
            </a:pPr>
            <a:r>
              <a:rPr lang="en-GB" sz="2500" dirty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Beneficial for patients</a:t>
            </a:r>
          </a:p>
          <a:p>
            <a:pPr>
              <a:buClr>
                <a:srgbClr val="FF4B4B"/>
              </a:buClr>
            </a:pPr>
            <a:r>
              <a:rPr lang="en-GB" sz="2500" dirty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Reduces onward transmission</a:t>
            </a:r>
          </a:p>
          <a:p>
            <a:pPr>
              <a:buClr>
                <a:srgbClr val="FF4B4B"/>
              </a:buClr>
            </a:pPr>
            <a:r>
              <a:rPr lang="en-GB" sz="2500" dirty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Insight into the potential for “post treatment control” interventions</a:t>
            </a:r>
          </a:p>
          <a:p>
            <a:pPr marL="514350" indent="-514350">
              <a:buAutoNum type="arabicPeriod"/>
            </a:pPr>
            <a:endParaRPr lang="en-GB" sz="2500" dirty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Clr>
                <a:srgbClr val="FF4B4B"/>
              </a:buClr>
              <a:buFont typeface="Wingdings" panose="05000000000000000000" pitchFamily="2" charset="2"/>
              <a:buChar char="§"/>
            </a:pPr>
            <a:r>
              <a:rPr lang="en-GB" sz="2500" dirty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Rapid diagnostic and referral trajectory for acute HIV infection among MSM at the Amsterdam STI clinic </a:t>
            </a:r>
          </a:p>
          <a:p>
            <a:pPr lvl="1">
              <a:buClr>
                <a:srgbClr val="FF4B4B"/>
              </a:buClr>
              <a:buFont typeface="Wingdings" panose="05000000000000000000" pitchFamily="2" charset="2"/>
              <a:buChar char="§"/>
            </a:pPr>
            <a:r>
              <a:rPr lang="en-GB" sz="2500" dirty="0"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 # acute HIV diagnoses, start ART within 24 hours</a:t>
            </a:r>
          </a:p>
          <a:p>
            <a:pPr marL="0" indent="0" algn="r">
              <a:buNone/>
            </a:pPr>
            <a:endParaRPr lang="en-GB" sz="2500" dirty="0">
              <a:latin typeface="Gill Sans MT" panose="020B05020201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buNone/>
            </a:pPr>
            <a:endParaRPr lang="en-GB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45896" r="20759" b="27052"/>
          <a:stretch/>
        </p:blipFill>
        <p:spPr bwMode="auto">
          <a:xfrm>
            <a:off x="33933" y="1275607"/>
            <a:ext cx="9133622" cy="21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5ECCD962-71C3-4C5F-BFBB-9EB95B9F8D4A}"/>
              </a:ext>
            </a:extLst>
          </p:cNvPr>
          <p:cNvSpPr txBox="1"/>
          <p:nvPr/>
        </p:nvSpPr>
        <p:spPr>
          <a:xfrm>
            <a:off x="293812" y="4876006"/>
            <a:ext cx="758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Gill Sans MT" panose="020B0502020104020203" pitchFamily="34" charset="0"/>
              </a:rPr>
              <a:t>Lee </a:t>
            </a:r>
            <a:r>
              <a:rPr lang="en-GB" sz="1400" dirty="0" err="1">
                <a:latin typeface="Gill Sans MT" panose="020B0502020104020203" pitchFamily="34" charset="0"/>
              </a:rPr>
              <a:t>Ebiomedicine</a:t>
            </a:r>
            <a:r>
              <a:rPr lang="en-GB" sz="1400" dirty="0">
                <a:latin typeface="Gill Sans MT" panose="020B0502020104020203" pitchFamily="34" charset="0"/>
              </a:rPr>
              <a:t> 2016, </a:t>
            </a:r>
            <a:r>
              <a:rPr lang="en-GB" sz="1400" dirty="0" err="1">
                <a:latin typeface="Gill Sans MT" panose="020B0502020104020203" pitchFamily="34" charset="0"/>
              </a:rPr>
              <a:t>Grijsen</a:t>
            </a:r>
            <a:r>
              <a:rPr lang="en-GB" sz="1400" dirty="0">
                <a:latin typeface="Gill Sans MT" panose="020B0502020104020203" pitchFamily="34" charset="0"/>
              </a:rPr>
              <a:t> </a:t>
            </a:r>
            <a:r>
              <a:rPr lang="en-GB" sz="1400" dirty="0" err="1">
                <a:latin typeface="Gill Sans MT" panose="020B0502020104020203" pitchFamily="34" charset="0"/>
              </a:rPr>
              <a:t>PLoS</a:t>
            </a:r>
            <a:r>
              <a:rPr lang="en-GB" sz="1400" dirty="0">
                <a:latin typeface="Gill Sans MT" panose="020B0502020104020203" pitchFamily="34" charset="0"/>
              </a:rPr>
              <a:t> Med 2012, Powers Lancet 2011,  </a:t>
            </a:r>
            <a:r>
              <a:rPr lang="en-GB" sz="1400" dirty="0" err="1">
                <a:latin typeface="Gill Sans MT" panose="020B0502020104020203" pitchFamily="34" charset="0"/>
              </a:rPr>
              <a:t>Ananworanich</a:t>
            </a:r>
            <a:r>
              <a:rPr lang="en-GB" sz="1400" dirty="0">
                <a:latin typeface="Gill Sans MT" panose="020B0502020104020203" pitchFamily="34" charset="0"/>
              </a:rPr>
              <a:t> </a:t>
            </a:r>
            <a:r>
              <a:rPr lang="en-GB" sz="1400" dirty="0" smtClean="0">
                <a:latin typeface="Gill Sans MT" panose="020B0502020104020203" pitchFamily="34" charset="0"/>
              </a:rPr>
              <a:t>PLOS </a:t>
            </a:r>
            <a:r>
              <a:rPr lang="en-GB" sz="1400" dirty="0">
                <a:latin typeface="Gill Sans MT" panose="020B0502020104020203" pitchFamily="34" charset="0"/>
              </a:rPr>
              <a:t>One 2012</a:t>
            </a:r>
          </a:p>
        </p:txBody>
      </p:sp>
    </p:spTree>
    <p:extLst>
      <p:ext uri="{BB962C8B-B14F-4D97-AF65-F5344CB8AC3E}">
        <p14:creationId xmlns:p14="http://schemas.microsoft.com/office/powerpoint/2010/main" val="95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 -0.261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Objective</a:t>
            </a:r>
            <a:endParaRPr lang="nl-NL" sz="3500" b="1" dirty="0">
              <a:latin typeface="Gill Sans MT" panose="020B05020201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13589"/>
            <a:ext cx="7886700" cy="3519134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en-US" sz="2500" dirty="0">
              <a:latin typeface="Gill Sans MT" panose="020B0502020104020203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500" dirty="0">
                <a:latin typeface="Gill Sans MT" panose="020B0502020104020203" pitchFamily="34" charset="0"/>
              </a:rPr>
              <a:t>Evaluation of rapid acute HIV trajectory by comparing the trajectory with routine diagnostics and care, regarding: </a:t>
            </a:r>
          </a:p>
          <a:p>
            <a:pPr marL="228600" lvl="1">
              <a:spcBef>
                <a:spcPts val="1000"/>
              </a:spcBef>
              <a:buClr>
                <a:srgbClr val="FF4B4B"/>
              </a:buClr>
            </a:pPr>
            <a:r>
              <a:rPr lang="en-US" sz="2500" dirty="0">
                <a:latin typeface="Gill Sans MT" panose="020B0502020104020203" pitchFamily="34" charset="0"/>
              </a:rPr>
              <a:t>Acute HIV diagnosis</a:t>
            </a:r>
          </a:p>
          <a:p>
            <a:pPr marL="228600" lvl="1">
              <a:spcBef>
                <a:spcPts val="1000"/>
              </a:spcBef>
              <a:buClr>
                <a:srgbClr val="FF4B4B"/>
              </a:buClr>
            </a:pPr>
            <a:r>
              <a:rPr lang="en-US" sz="2500" dirty="0">
                <a:latin typeface="Gill Sans MT" panose="020B0502020104020203" pitchFamily="34" charset="0"/>
              </a:rPr>
              <a:t>Time from diagnosis to: </a:t>
            </a:r>
          </a:p>
          <a:p>
            <a:pPr marL="800100" lvl="2" indent="-342900">
              <a:spcBef>
                <a:spcPts val="1000"/>
              </a:spcBef>
              <a:buClr>
                <a:srgbClr val="FF4B4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latin typeface="Gill Sans MT" panose="020B0502020104020203" pitchFamily="34" charset="0"/>
              </a:rPr>
              <a:t>intake at HIV treatment </a:t>
            </a:r>
            <a:r>
              <a:rPr lang="en-US" sz="2500" dirty="0" err="1">
                <a:latin typeface="Gill Sans MT" panose="020B0502020104020203" pitchFamily="34" charset="0"/>
              </a:rPr>
              <a:t>centre</a:t>
            </a:r>
            <a:endParaRPr lang="en-US" sz="2500" dirty="0">
              <a:latin typeface="Gill Sans MT" panose="020B0502020104020203" pitchFamily="34" charset="0"/>
            </a:endParaRPr>
          </a:p>
          <a:p>
            <a:pPr marL="800100" lvl="2" indent="-342900">
              <a:spcBef>
                <a:spcPts val="1000"/>
              </a:spcBef>
              <a:buClr>
                <a:srgbClr val="FF4B4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latin typeface="Gill Sans MT" panose="020B0502020104020203" pitchFamily="34" charset="0"/>
              </a:rPr>
              <a:t>start ART </a:t>
            </a:r>
          </a:p>
          <a:p>
            <a:pPr marL="800100" lvl="2" indent="-342900">
              <a:spcBef>
                <a:spcPts val="1000"/>
              </a:spcBef>
              <a:buClr>
                <a:srgbClr val="FF4B4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latin typeface="Gill Sans MT" panose="020B0502020104020203" pitchFamily="34" charset="0"/>
              </a:rPr>
              <a:t>viral suppression</a:t>
            </a:r>
          </a:p>
          <a:p>
            <a:pPr marL="228600" lvl="1">
              <a:spcBef>
                <a:spcPts val="1000"/>
              </a:spcBef>
            </a:pPr>
            <a:endParaRPr lang="en-US" sz="2500" dirty="0">
              <a:latin typeface="Gill Sans MT" panose="020B0502020104020203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sz="2500" dirty="0">
              <a:latin typeface="Gill Sans MT" panose="020B0502020104020203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GB" sz="2500" dirty="0">
              <a:latin typeface="Gill Sans MT" panose="020B0502020104020203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GB" sz="2500" dirty="0">
              <a:latin typeface="Gill Sans MT" panose="020B0502020104020203" pitchFamily="34" charset="0"/>
            </a:endParaRPr>
          </a:p>
          <a:p>
            <a:endParaRPr lang="nl-NL" sz="25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03E103-0F19-49DF-A05A-C33BB228D11E}"/>
              </a:ext>
            </a:extLst>
          </p:cNvPr>
          <p:cNvSpPr/>
          <p:nvPr/>
        </p:nvSpPr>
        <p:spPr>
          <a:xfrm>
            <a:off x="-125344" y="1572440"/>
            <a:ext cx="6084168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13953"/>
            <a:ext cx="9308924" cy="745629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Gill Sans MT" panose="020B0502020104020203" pitchFamily="34" charset="0"/>
              </a:rPr>
              <a:t>Rapid acute HIV trajectory,  August 2015</a:t>
            </a:r>
          </a:p>
        </p:txBody>
      </p:sp>
      <p:sp>
        <p:nvSpPr>
          <p:cNvPr id="17" name="AutoShape 2" descr="Image result for general practitioner infographic">
            <a:extLst>
              <a:ext uri="{FF2B5EF4-FFF2-40B4-BE49-F238E27FC236}">
                <a16:creationId xmlns:a16="http://schemas.microsoft.com/office/drawing/2014/main" id="{D1A24E55-B3FD-4832-B7DB-8C4C855F8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Image result for ggd amsterdam">
            <a:extLst>
              <a:ext uri="{FF2B5EF4-FFF2-40B4-BE49-F238E27FC236}">
                <a16:creationId xmlns:a16="http://schemas.microsoft.com/office/drawing/2014/main" id="{64BC7893-25B3-4388-B02B-86C252792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4" r="13210" b="-4"/>
          <a:stretch/>
        </p:blipFill>
        <p:spPr bwMode="auto">
          <a:xfrm>
            <a:off x="509066" y="1469647"/>
            <a:ext cx="3826854" cy="2876042"/>
          </a:xfrm>
          <a:prstGeom prst="rect">
            <a:avLst/>
          </a:prstGeom>
          <a:noFill/>
          <a:ln w="76200" cap="rnd">
            <a:solidFill>
              <a:srgbClr val="FF4B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hoek 55">
            <a:extLst>
              <a:ext uri="{FF2B5EF4-FFF2-40B4-BE49-F238E27FC236}">
                <a16:creationId xmlns:a16="http://schemas.microsoft.com/office/drawing/2014/main" id="{7C03E103-0F19-49DF-A05A-C33BB228D11E}"/>
              </a:ext>
            </a:extLst>
          </p:cNvPr>
          <p:cNvSpPr/>
          <p:nvPr/>
        </p:nvSpPr>
        <p:spPr>
          <a:xfrm>
            <a:off x="-125344" y="1572440"/>
            <a:ext cx="6084168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utoShape 2" descr="Image result for general practitioner infographic">
            <a:extLst>
              <a:ext uri="{FF2B5EF4-FFF2-40B4-BE49-F238E27FC236}">
                <a16:creationId xmlns:a16="http://schemas.microsoft.com/office/drawing/2014/main" id="{D1A24E55-B3FD-4832-B7DB-8C4C855F8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5202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Image result for ggd amsterdam">
            <a:extLst>
              <a:ext uri="{FF2B5EF4-FFF2-40B4-BE49-F238E27FC236}">
                <a16:creationId xmlns:a16="http://schemas.microsoft.com/office/drawing/2014/main" id="{64BC7893-25B3-4388-B02B-86C252792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467544" y="3147814"/>
            <a:ext cx="2388013" cy="1795439"/>
          </a:xfrm>
          <a:prstGeom prst="rect">
            <a:avLst/>
          </a:prstGeom>
          <a:noFill/>
          <a:ln w="76200" cap="rnd">
            <a:solidFill>
              <a:srgbClr val="FF4B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4722" y="313953"/>
            <a:ext cx="9308924" cy="745629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Gill Sans MT" panose="020B0502020104020203" pitchFamily="34" charset="0"/>
              </a:rPr>
              <a:t>Rapid acute HIV trajectory,  August 2015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8" r="4027" b="25621"/>
          <a:stretch/>
        </p:blipFill>
        <p:spPr bwMode="auto">
          <a:xfrm>
            <a:off x="1979712" y="1100853"/>
            <a:ext cx="5573548" cy="1758929"/>
          </a:xfrm>
          <a:prstGeom prst="rect">
            <a:avLst/>
          </a:prstGeom>
          <a:noFill/>
          <a:ln w="76200" cap="rnd">
            <a:solidFill>
              <a:srgbClr val="FF4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59832" y="2762225"/>
            <a:ext cx="3744416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latin typeface="Gill Sans MT" panose="020B0502020104020203" pitchFamily="34" charset="0"/>
              </a:rPr>
              <a:t>Mass-media campaign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3548" y="1994396"/>
            <a:ext cx="1006307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Gill Sans MT" panose="020B0502020104020203" pitchFamily="34" charset="0"/>
              </a:rPr>
              <a:t>GP</a:t>
            </a:r>
          </a:p>
        </p:txBody>
      </p:sp>
      <p:sp>
        <p:nvSpPr>
          <p:cNvPr id="4" name="Ovaal 3"/>
          <p:cNvSpPr/>
          <p:nvPr/>
        </p:nvSpPr>
        <p:spPr>
          <a:xfrm>
            <a:off x="4009490" y="3273828"/>
            <a:ext cx="576064" cy="32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62621" y="1970137"/>
            <a:ext cx="1695914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Gill Sans MT" panose="020B0502020104020203" pitchFamily="34" charset="0"/>
              </a:rPr>
              <a:t>Routine STI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9512" y="1994396"/>
            <a:ext cx="1664996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Gill Sans MT" panose="020B0502020104020203" pitchFamily="34" charset="0"/>
              </a:rPr>
              <a:t>Campaign</a:t>
            </a:r>
            <a:r>
              <a:rPr lang="en-US" sz="2200" baseline="30000" dirty="0">
                <a:latin typeface="Gill Sans MT" panose="020B0502020104020203" pitchFamily="34" charset="0"/>
              </a:rPr>
              <a:t>1</a:t>
            </a:r>
            <a:endParaRPr lang="en-US" sz="2200" dirty="0">
              <a:latin typeface="Gill Sans MT" panose="020B0502020104020203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378CD26-8F39-45DD-9B15-BF9319A6EDFD}"/>
              </a:ext>
            </a:extLst>
          </p:cNvPr>
          <p:cNvSpPr txBox="1"/>
          <p:nvPr/>
        </p:nvSpPr>
        <p:spPr>
          <a:xfrm>
            <a:off x="3907160" y="482663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Gill Sans MT" panose="020B0502020104020203" pitchFamily="34" charset="0"/>
              </a:rPr>
              <a:t>2. Dijkstra BMC </a:t>
            </a:r>
            <a:r>
              <a:rPr lang="fr-FR" sz="1400" dirty="0" err="1">
                <a:latin typeface="Gill Sans MT" panose="020B0502020104020203" pitchFamily="34" charset="0"/>
              </a:rPr>
              <a:t>Infectious</a:t>
            </a:r>
            <a:r>
              <a:rPr lang="fr-FR" sz="1400" dirty="0">
                <a:latin typeface="Gill Sans MT" panose="020B0502020104020203" pitchFamily="34" charset="0"/>
              </a:rPr>
              <a:t> </a:t>
            </a:r>
            <a:r>
              <a:rPr lang="fr-FR" sz="1400" dirty="0" err="1">
                <a:latin typeface="Gill Sans MT" panose="020B0502020104020203" pitchFamily="34" charset="0"/>
              </a:rPr>
              <a:t>Diseases</a:t>
            </a:r>
            <a:r>
              <a:rPr lang="fr-FR" sz="1400" dirty="0">
                <a:latin typeface="Gill Sans MT" panose="020B0502020104020203" pitchFamily="34" charset="0"/>
              </a:rPr>
              <a:t> 2017, Lin JAIDS 2018</a:t>
            </a:r>
            <a:endParaRPr lang="nl-NL" sz="1400" dirty="0">
              <a:latin typeface="Gill Sans MT" panose="020B0502020104020203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803325" y="4125920"/>
            <a:ext cx="2988777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Gill Sans MT" panose="020B0502020104020203" pitchFamily="34" charset="0"/>
              </a:rPr>
              <a:t>The Amsterdam</a:t>
            </a:r>
          </a:p>
          <a:p>
            <a:pPr algn="ctr"/>
            <a:r>
              <a:rPr lang="en-US" sz="2200" dirty="0">
                <a:latin typeface="Gill Sans MT" panose="020B0502020104020203" pitchFamily="34" charset="0"/>
              </a:rPr>
              <a:t> Score</a:t>
            </a:r>
            <a:r>
              <a:rPr lang="en-US" sz="2200" baseline="30000" dirty="0">
                <a:latin typeface="Gill Sans MT" panose="020B0502020104020203" pitchFamily="34" charset="0"/>
              </a:rPr>
              <a:t>2</a:t>
            </a:r>
            <a:endParaRPr lang="en-US" sz="2200" dirty="0">
              <a:latin typeface="Gill Sans MT" panose="020B0502020104020203" pitchFamily="34" charset="0"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378CD26-8F39-45DD-9B15-BF9319A6EDFD}"/>
              </a:ext>
            </a:extLst>
          </p:cNvPr>
          <p:cNvSpPr txBox="1"/>
          <p:nvPr/>
        </p:nvSpPr>
        <p:spPr>
          <a:xfrm>
            <a:off x="2992230" y="4825514"/>
            <a:ext cx="316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ill Sans MT" panose="020B0502020104020203" pitchFamily="34" charset="0"/>
              </a:rPr>
              <a:t>1. www.hebikhiv.nl/en</a:t>
            </a:r>
            <a:endParaRPr lang="nl-NL" sz="1400" dirty="0">
              <a:latin typeface="Gill Sans MT" panose="020B0502020104020203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335751" y="4130377"/>
            <a:ext cx="2988777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Gill Sans MT" panose="020B0502020104020203" pitchFamily="34" charset="0"/>
              </a:rPr>
              <a:t>Point-of-care</a:t>
            </a:r>
          </a:p>
          <a:p>
            <a:pPr algn="ctr"/>
            <a:r>
              <a:rPr lang="en-US" sz="2200" dirty="0">
                <a:latin typeface="Gill Sans MT" panose="020B0502020104020203" pitchFamily="34" charset="0"/>
              </a:rPr>
              <a:t>HIV-RNA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300192" y="2106151"/>
            <a:ext cx="2988777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Gill Sans MT" panose="020B0502020104020203" pitchFamily="34" charset="0"/>
              </a:rPr>
              <a:t>Immediate </a:t>
            </a:r>
          </a:p>
          <a:p>
            <a:pPr algn="ctr"/>
            <a:r>
              <a:rPr lang="en-US" sz="2200" dirty="0">
                <a:latin typeface="Gill Sans MT" panose="020B0502020104020203" pitchFamily="34" charset="0"/>
              </a:rPr>
              <a:t>start of ART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8" r="67839" b="25621"/>
          <a:stretch/>
        </p:blipFill>
        <p:spPr bwMode="auto">
          <a:xfrm>
            <a:off x="476880" y="1195198"/>
            <a:ext cx="973151" cy="916462"/>
          </a:xfrm>
          <a:prstGeom prst="rect">
            <a:avLst/>
          </a:prstGeom>
          <a:noFill/>
          <a:ln w="76200" cap="rnd">
            <a:solidFill>
              <a:srgbClr val="FF4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1900198" y="1050692"/>
            <a:ext cx="1179836" cy="115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 descr="Doctor with stethoscope Free Icon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34" y="1131590"/>
            <a:ext cx="936163" cy="9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536180" y="1048143"/>
            <a:ext cx="1179836" cy="115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 descr="Urine jar Fr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40" y="1271671"/>
            <a:ext cx="763516" cy="7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0" descr="Right arrow of straight lines Free Icon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292236" y="2574726"/>
            <a:ext cx="407556" cy="4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4716016" y="2990627"/>
            <a:ext cx="1179836" cy="115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2" descr="Calculator Fre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87" y="3193789"/>
            <a:ext cx="780254" cy="7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7192749" y="3029501"/>
            <a:ext cx="1179836" cy="115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18" descr="Chromosome string Fre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98" y="3118295"/>
            <a:ext cx="959138" cy="9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7208588" y="1059582"/>
            <a:ext cx="1179836" cy="1158869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16" descr="24 hours drugs delivery Fre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29" y="1173439"/>
            <a:ext cx="931153" cy="93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0" descr="Right arrow of straight lines Free Icon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688764" y="3450202"/>
            <a:ext cx="523196" cy="5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0" descr="Right arrow of straight lines Free Icon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353060" y="3450202"/>
            <a:ext cx="523196" cy="5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0" descr="Right arrow of straight lines Free Icon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244408" y="2840642"/>
            <a:ext cx="523196" cy="5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3264 0.000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9" grpId="0"/>
      <p:bldP spid="20" grpId="0"/>
      <p:bldP spid="29" grpId="0"/>
      <p:bldP spid="30" grpId="0"/>
      <p:bldP spid="34" grpId="0"/>
      <p:bldP spid="35" grpId="0"/>
      <p:bldP spid="41" grpId="0"/>
      <p:bldP spid="43" grpId="0" animBg="1"/>
      <p:bldP spid="45" grpId="0" animBg="1"/>
      <p:bldP spid="48" grpId="0" animBg="1"/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7C03E103-0F19-49DF-A05A-C33BB228D11E}"/>
              </a:ext>
            </a:extLst>
          </p:cNvPr>
          <p:cNvSpPr/>
          <p:nvPr/>
        </p:nvSpPr>
        <p:spPr>
          <a:xfrm>
            <a:off x="-117197" y="1572440"/>
            <a:ext cx="6084168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95487"/>
            <a:ext cx="7886700" cy="994172"/>
          </a:xfrm>
        </p:spPr>
        <p:txBody>
          <a:bodyPr/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Methods</a:t>
            </a:r>
            <a:r>
              <a:rPr lang="nl-NL" sz="3500" b="1" dirty="0">
                <a:latin typeface="Gill Sans MT" panose="020B0502020104020203" pitchFamily="34" charset="0"/>
              </a:rPr>
              <a:t> - diagnosis</a:t>
            </a:r>
          </a:p>
        </p:txBody>
      </p:sp>
      <p:sp>
        <p:nvSpPr>
          <p:cNvPr id="36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2391817" y="2668922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C4DA367C-80D3-40DF-A9DD-A37FF13A28FE}"/>
              </a:ext>
            </a:extLst>
          </p:cNvPr>
          <p:cNvCxnSpPr/>
          <p:nvPr/>
        </p:nvCxnSpPr>
        <p:spPr>
          <a:xfrm>
            <a:off x="1574960" y="1573575"/>
            <a:ext cx="0" cy="32575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1DF52B2E-0A97-4936-BADB-161DC69CAE72}"/>
              </a:ext>
            </a:extLst>
          </p:cNvPr>
          <p:cNvSpPr txBox="1"/>
          <p:nvPr/>
        </p:nvSpPr>
        <p:spPr>
          <a:xfrm>
            <a:off x="1581394" y="3957123"/>
            <a:ext cx="730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Gill Sans MT" panose="020B0502020104020203" pitchFamily="34" charset="0"/>
              </a:rPr>
              <a:t>2015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609F1AA-83D0-4119-88C8-D31E93C69AB2}"/>
              </a:ext>
            </a:extLst>
          </p:cNvPr>
          <p:cNvSpPr txBox="1"/>
          <p:nvPr/>
        </p:nvSpPr>
        <p:spPr>
          <a:xfrm>
            <a:off x="1590771" y="1743637"/>
            <a:ext cx="730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Gill Sans MT" panose="020B0502020104020203" pitchFamily="34" charset="0"/>
              </a:rPr>
              <a:t>2008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0E9E090-30AF-4158-9A79-7E59037D6A2A}"/>
              </a:ext>
            </a:extLst>
          </p:cNvPr>
          <p:cNvSpPr txBox="1"/>
          <p:nvPr/>
        </p:nvSpPr>
        <p:spPr>
          <a:xfrm>
            <a:off x="1590770" y="2853717"/>
            <a:ext cx="730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Gill Sans MT" panose="020B0502020104020203" pitchFamily="34" charset="0"/>
              </a:rPr>
              <a:t>2014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928BCEE-1632-4D07-9F6B-4112E946C52B}"/>
              </a:ext>
            </a:extLst>
          </p:cNvPr>
          <p:cNvSpPr txBox="1"/>
          <p:nvPr/>
        </p:nvSpPr>
        <p:spPr>
          <a:xfrm>
            <a:off x="2312139" y="1005576"/>
            <a:ext cx="2503585" cy="446276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Routine testing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D30E8BF-CB66-4CC3-8A21-CED0AAEE4B26}"/>
              </a:ext>
            </a:extLst>
          </p:cNvPr>
          <p:cNvSpPr txBox="1"/>
          <p:nvPr/>
        </p:nvSpPr>
        <p:spPr>
          <a:xfrm>
            <a:off x="4992004" y="1005576"/>
            <a:ext cx="4014550" cy="446276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Rapid acute HIV trajectory </a:t>
            </a:r>
          </a:p>
        </p:txBody>
      </p:sp>
      <p:sp>
        <p:nvSpPr>
          <p:cNvPr id="30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2358717" y="1578608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036278" y="1563638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Sickness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74" y="1643498"/>
            <a:ext cx="552325" cy="5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707904" y="1574030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2418671" y="3758915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059832" y="2676479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455808" y="2205238"/>
            <a:ext cx="621253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latin typeface="Gill Sans MT" panose="020B0502020104020203" pitchFamily="34" charset="0"/>
              </a:rPr>
              <a:t>Ab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836646" y="2193710"/>
            <a:ext cx="1087282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If sick</a:t>
            </a:r>
          </a:p>
        </p:txBody>
      </p:sp>
      <p:sp>
        <p:nvSpPr>
          <p:cNvPr id="48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059832" y="3769581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563888" y="2193710"/>
            <a:ext cx="1096729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Ag/Ab</a:t>
            </a:r>
          </a:p>
        </p:txBody>
      </p:sp>
      <p:sp>
        <p:nvSpPr>
          <p:cNvPr id="53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5508104" y="3766596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228184" y="3774565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5606931" y="4506581"/>
            <a:ext cx="621253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latin typeface="Gill Sans MT" panose="020B0502020104020203" pitchFamily="34" charset="0"/>
              </a:rPr>
              <a:t>Ab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084168" y="4494963"/>
            <a:ext cx="1087282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Ag/Ab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6804248" y="4494963"/>
            <a:ext cx="1240978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Score</a:t>
            </a:r>
            <a:r>
              <a:rPr lang="en-US" sz="2100" baseline="30000" dirty="0">
                <a:latin typeface="Gill Sans MT" panose="020B0502020104020203" pitchFamily="34" charset="0"/>
              </a:rPr>
              <a:t>1</a:t>
            </a:r>
            <a:endParaRPr lang="en-US" sz="2100" dirty="0">
              <a:latin typeface="Gill Sans MT" panose="020B0502020104020203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7485093" y="4587974"/>
            <a:ext cx="1240978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 dirty="0">
              <a:latin typeface="Gill Sans MT" panose="020B0502020104020203" pitchFamily="34" charset="0"/>
            </a:endParaRPr>
          </a:p>
          <a:p>
            <a:pPr algn="ctr"/>
            <a:r>
              <a:rPr lang="en-US" sz="2100" dirty="0">
                <a:latin typeface="Gill Sans MT" panose="020B0502020104020203" pitchFamily="34" charset="0"/>
              </a:rPr>
              <a:t>POC RNA</a:t>
            </a:r>
          </a:p>
          <a:p>
            <a:pPr algn="ctr"/>
            <a:endParaRPr lang="en-US" sz="2100" dirty="0">
              <a:latin typeface="Gill Sans MT" panose="020B0502020104020203" pitchFamily="34" charset="0"/>
            </a:endParaRP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0378CD26-8F39-45DD-9B15-BF9319A6EDFD}"/>
              </a:ext>
            </a:extLst>
          </p:cNvPr>
          <p:cNvSpPr txBox="1"/>
          <p:nvPr/>
        </p:nvSpPr>
        <p:spPr>
          <a:xfrm>
            <a:off x="-900608" y="483627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Gill Sans MT" panose="020B0502020104020203" pitchFamily="34" charset="0"/>
              </a:rPr>
              <a:t>1. Dijkstra BMC </a:t>
            </a:r>
            <a:r>
              <a:rPr lang="fr-FR" sz="1400" dirty="0" err="1">
                <a:latin typeface="Gill Sans MT" panose="020B0502020104020203" pitchFamily="34" charset="0"/>
              </a:rPr>
              <a:t>Infectious</a:t>
            </a:r>
            <a:r>
              <a:rPr lang="fr-FR" sz="1400" dirty="0">
                <a:latin typeface="Gill Sans MT" panose="020B0502020104020203" pitchFamily="34" charset="0"/>
              </a:rPr>
              <a:t> </a:t>
            </a:r>
            <a:r>
              <a:rPr lang="fr-FR" sz="1400" dirty="0" err="1">
                <a:latin typeface="Gill Sans MT" panose="020B0502020104020203" pitchFamily="34" charset="0"/>
              </a:rPr>
              <a:t>Diseases</a:t>
            </a:r>
            <a:r>
              <a:rPr lang="fr-FR" sz="1400" dirty="0">
                <a:latin typeface="Gill Sans MT" panose="020B0502020104020203" pitchFamily="34" charset="0"/>
              </a:rPr>
              <a:t> 2017, Lin JAIDS 2018</a:t>
            </a:r>
            <a:endParaRPr lang="nl-NL" sz="1400" dirty="0">
              <a:latin typeface="Gill Sans MT" panose="020B0502020104020203" pitchFamily="34" charset="0"/>
            </a:endParaRPr>
          </a:p>
        </p:txBody>
      </p:sp>
      <p:sp>
        <p:nvSpPr>
          <p:cNvPr id="49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7038003" y="3784305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F928BCEE-1632-4D07-9F6B-4112E946C52B}"/>
              </a:ext>
            </a:extLst>
          </p:cNvPr>
          <p:cNvSpPr txBox="1"/>
          <p:nvPr/>
        </p:nvSpPr>
        <p:spPr>
          <a:xfrm>
            <a:off x="27296" y="2472199"/>
            <a:ext cx="1447946" cy="1154162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HIV testing</a:t>
            </a:r>
          </a:p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strategy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121932" y="3337820"/>
            <a:ext cx="2306052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Universal Ag/Ab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121932" y="4420899"/>
            <a:ext cx="2306052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Universal Ag/Ab</a:t>
            </a:r>
          </a:p>
        </p:txBody>
      </p:sp>
      <p:pic>
        <p:nvPicPr>
          <p:cNvPr id="50" name="Picture 6" descr="Afbeeldingsresultaat voor antibody carto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42" y="1695393"/>
            <a:ext cx="539356" cy="4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Afbeeldingsresultaat voor antibody carto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00" y="2789224"/>
            <a:ext cx="539356" cy="4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Afbeeldingsresultaat voor antibody carto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67" y="3874750"/>
            <a:ext cx="539356" cy="4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Afbeeldingsresultaat voor antibody carto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00" y="3874304"/>
            <a:ext cx="539356" cy="4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3779912" y="1563638"/>
            <a:ext cx="667518" cy="6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7758083" y="3762018"/>
            <a:ext cx="702349" cy="678316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3131840" y="2671211"/>
            <a:ext cx="667518" cy="6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6300192" y="3770220"/>
            <a:ext cx="667518" cy="6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Calculator Fre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77" y="3853968"/>
            <a:ext cx="535174" cy="5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Afbeeldingsresultaat voor antige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5" b="7227"/>
          <a:stretch/>
        </p:blipFill>
        <p:spPr bwMode="auto">
          <a:xfrm>
            <a:off x="3112394" y="3748092"/>
            <a:ext cx="667518" cy="6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8" descr="Chromosome string Fre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59" y="3788302"/>
            <a:ext cx="622647" cy="6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kstvak 73">
            <a:extLst>
              <a:ext uri="{FF2B5EF4-FFF2-40B4-BE49-F238E27FC236}">
                <a16:creationId xmlns:a16="http://schemas.microsoft.com/office/drawing/2014/main" id="{6D30E8BF-CB66-4CC3-8A21-CED0AAEE4B26}"/>
              </a:ext>
            </a:extLst>
          </p:cNvPr>
          <p:cNvSpPr txBox="1"/>
          <p:nvPr/>
        </p:nvSpPr>
        <p:spPr>
          <a:xfrm>
            <a:off x="7308304" y="2830633"/>
            <a:ext cx="1287476" cy="415498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Gill Sans MT" panose="020B0502020104020203" pitchFamily="34" charset="0"/>
              </a:rPr>
              <a:t>~10 days</a:t>
            </a:r>
            <a:r>
              <a:rPr lang="en-US" sz="2100" baseline="30000" dirty="0">
                <a:latin typeface="Gill Sans MT" panose="020B0502020104020203" pitchFamily="34" charset="0"/>
              </a:rPr>
              <a:t>2</a:t>
            </a:r>
            <a:endParaRPr lang="en-GB" sz="2100" dirty="0">
              <a:latin typeface="Gill Sans MT" panose="020B0502020104020203" pitchFamily="34" charset="0"/>
            </a:endParaRPr>
          </a:p>
        </p:txBody>
      </p:sp>
      <p:pic>
        <p:nvPicPr>
          <p:cNvPr id="76" name="Picture 20" descr="Right arrow of straight lines Free Icon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851070" y="3316322"/>
            <a:ext cx="407556" cy="4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kstvak 76">
            <a:extLst>
              <a:ext uri="{FF2B5EF4-FFF2-40B4-BE49-F238E27FC236}">
                <a16:creationId xmlns:a16="http://schemas.microsoft.com/office/drawing/2014/main" id="{6D30E8BF-CB66-4CC3-8A21-CED0AAEE4B26}"/>
              </a:ext>
            </a:extLst>
          </p:cNvPr>
          <p:cNvSpPr txBox="1"/>
          <p:nvPr/>
        </p:nvSpPr>
        <p:spPr>
          <a:xfrm>
            <a:off x="4345223" y="2810485"/>
            <a:ext cx="1293561" cy="415498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Gill Sans MT" panose="020B0502020104020203" pitchFamily="34" charset="0"/>
              </a:rPr>
              <a:t>~17 days</a:t>
            </a:r>
            <a:r>
              <a:rPr lang="en-US" sz="2100" baseline="30000" dirty="0">
                <a:latin typeface="Gill Sans MT" panose="020B0502020104020203" pitchFamily="34" charset="0"/>
              </a:rPr>
              <a:t>2</a:t>
            </a:r>
            <a:endParaRPr lang="en-GB" sz="2100" dirty="0">
              <a:latin typeface="Gill Sans MT" panose="020B0502020104020203" pitchFamily="34" charset="0"/>
            </a:endParaRPr>
          </a:p>
        </p:txBody>
      </p:sp>
      <p:pic>
        <p:nvPicPr>
          <p:cNvPr id="78" name="Picture 20" descr="Right arrow of straight lines Free Icon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1428" y="2796734"/>
            <a:ext cx="407556" cy="4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kstvak 78">
            <a:extLst>
              <a:ext uri="{FF2B5EF4-FFF2-40B4-BE49-F238E27FC236}">
                <a16:creationId xmlns:a16="http://schemas.microsoft.com/office/drawing/2014/main" id="{6D30E8BF-CB66-4CC3-8A21-CED0AAEE4B26}"/>
              </a:ext>
            </a:extLst>
          </p:cNvPr>
          <p:cNvSpPr txBox="1"/>
          <p:nvPr/>
        </p:nvSpPr>
        <p:spPr>
          <a:xfrm>
            <a:off x="539552" y="1007115"/>
            <a:ext cx="1293561" cy="415498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Gill Sans MT" panose="020B0502020104020203" pitchFamily="34" charset="0"/>
              </a:rPr>
              <a:t>~22 days</a:t>
            </a:r>
            <a:r>
              <a:rPr lang="en-US" sz="2100" baseline="30000" dirty="0">
                <a:latin typeface="Gill Sans MT" panose="020B0502020104020203" pitchFamily="34" charset="0"/>
              </a:rPr>
              <a:t>2</a:t>
            </a:r>
            <a:endParaRPr lang="en-GB" sz="2100" dirty="0">
              <a:latin typeface="Gill Sans MT" panose="020B0502020104020203" pitchFamily="34" charset="0"/>
            </a:endParaRPr>
          </a:p>
        </p:txBody>
      </p:sp>
      <p:pic>
        <p:nvPicPr>
          <p:cNvPr id="80" name="Picture 20" descr="Right arrow of straight lines Free Icon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77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60000" flipH="1">
            <a:off x="1894641" y="1356565"/>
            <a:ext cx="407556" cy="4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kstvak 80">
            <a:extLst>
              <a:ext uri="{FF2B5EF4-FFF2-40B4-BE49-F238E27FC236}">
                <a16:creationId xmlns:a16="http://schemas.microsoft.com/office/drawing/2014/main" id="{0378CD26-8F39-45DD-9B15-BF9319A6EDFD}"/>
              </a:ext>
            </a:extLst>
          </p:cNvPr>
          <p:cNvSpPr txBox="1"/>
          <p:nvPr/>
        </p:nvSpPr>
        <p:spPr>
          <a:xfrm>
            <a:off x="4305484" y="482551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ill Sans MT" panose="020B0502020104020203" pitchFamily="34" charset="0"/>
              </a:rPr>
              <a:t>2. Cohen NEJM 2011</a:t>
            </a:r>
            <a:endParaRPr lang="nl-NL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/>
      <p:bldP spid="10" grpId="0"/>
      <p:bldP spid="11" grpId="0"/>
      <p:bldP spid="13" grpId="0" animBg="1"/>
      <p:bldP spid="14" grpId="0" animBg="1"/>
      <p:bldP spid="30" grpId="0" animBg="1"/>
      <p:bldP spid="31" grpId="0" animBg="1"/>
      <p:bldP spid="47" grpId="0" animBg="1"/>
      <p:bldP spid="45" grpId="0" animBg="1"/>
      <p:bldP spid="44" grpId="0" animBg="1"/>
      <p:bldP spid="33" grpId="0"/>
      <p:bldP spid="34" grpId="0"/>
      <p:bldP spid="48" grpId="0" animBg="1"/>
      <p:bldP spid="35" grpId="0"/>
      <p:bldP spid="53" grpId="0" animBg="1"/>
      <p:bldP spid="65" grpId="0" animBg="1"/>
      <p:bldP spid="67" grpId="0"/>
      <p:bldP spid="68" grpId="0"/>
      <p:bldP spid="69" grpId="0"/>
      <p:bldP spid="70" grpId="0"/>
      <p:bldP spid="71" grpId="0"/>
      <p:bldP spid="49" grpId="0" animBg="1"/>
      <p:bldP spid="73" grpId="0" animBg="1"/>
      <p:bldP spid="42" grpId="0"/>
      <p:bldP spid="43" grpId="0"/>
      <p:bldP spid="66" grpId="0" animBg="1"/>
      <p:bldP spid="74" grpId="0" animBg="1"/>
      <p:bldP spid="77" grpId="0" animBg="1"/>
      <p:bldP spid="79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7C03E103-0F19-49DF-A05A-C33BB228D11E}"/>
              </a:ext>
            </a:extLst>
          </p:cNvPr>
          <p:cNvSpPr/>
          <p:nvPr/>
        </p:nvSpPr>
        <p:spPr>
          <a:xfrm>
            <a:off x="-125344" y="1572440"/>
            <a:ext cx="6084168" cy="361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95487"/>
            <a:ext cx="7886700" cy="994172"/>
          </a:xfrm>
        </p:spPr>
        <p:txBody>
          <a:bodyPr/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Methods</a:t>
            </a:r>
            <a:r>
              <a:rPr lang="nl-NL" sz="3500" b="1" dirty="0">
                <a:latin typeface="Gill Sans MT" panose="020B0502020104020203" pitchFamily="34" charset="0"/>
              </a:rPr>
              <a:t> – ART </a:t>
            </a:r>
            <a:r>
              <a:rPr lang="nl-NL" sz="3500" b="1" dirty="0" err="1">
                <a:latin typeface="Gill Sans MT" panose="020B0502020104020203" pitchFamily="34" charset="0"/>
              </a:rPr>
              <a:t>initiation</a:t>
            </a:r>
            <a:endParaRPr lang="nl-NL" sz="3500" b="1" dirty="0">
              <a:latin typeface="Gill Sans MT" panose="020B0502020104020203" pitchFamily="34" charset="0"/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C4DA367C-80D3-40DF-A9DD-A37FF13A28FE}"/>
              </a:ext>
            </a:extLst>
          </p:cNvPr>
          <p:cNvCxnSpPr/>
          <p:nvPr/>
        </p:nvCxnSpPr>
        <p:spPr>
          <a:xfrm>
            <a:off x="1619672" y="1627734"/>
            <a:ext cx="0" cy="32662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1DF52B2E-0A97-4936-BADB-161DC69CAE72}"/>
              </a:ext>
            </a:extLst>
          </p:cNvPr>
          <p:cNvSpPr txBox="1"/>
          <p:nvPr/>
        </p:nvSpPr>
        <p:spPr>
          <a:xfrm>
            <a:off x="1753042" y="4023802"/>
            <a:ext cx="730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Gill Sans MT" panose="020B0502020104020203" pitchFamily="34" charset="0"/>
              </a:rPr>
              <a:t>2015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609F1AA-83D0-4119-88C8-D31E93C69AB2}"/>
              </a:ext>
            </a:extLst>
          </p:cNvPr>
          <p:cNvSpPr txBox="1"/>
          <p:nvPr/>
        </p:nvSpPr>
        <p:spPr>
          <a:xfrm>
            <a:off x="1753041" y="1912262"/>
            <a:ext cx="730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Gill Sans MT" panose="020B0502020104020203" pitchFamily="34" charset="0"/>
              </a:rPr>
              <a:t>2008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0E9E090-30AF-4158-9A79-7E59037D6A2A}"/>
              </a:ext>
            </a:extLst>
          </p:cNvPr>
          <p:cNvSpPr txBox="1"/>
          <p:nvPr/>
        </p:nvSpPr>
        <p:spPr>
          <a:xfrm>
            <a:off x="1714590" y="2952899"/>
            <a:ext cx="730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Gill Sans MT" panose="020B0502020104020203" pitchFamily="34" charset="0"/>
              </a:rPr>
              <a:t>2012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928BCEE-1632-4D07-9F6B-4112E946C52B}"/>
              </a:ext>
            </a:extLst>
          </p:cNvPr>
          <p:cNvSpPr txBox="1"/>
          <p:nvPr/>
        </p:nvSpPr>
        <p:spPr>
          <a:xfrm>
            <a:off x="2312139" y="1059582"/>
            <a:ext cx="2503585" cy="446276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Routine care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D30E8BF-CB66-4CC3-8A21-CED0AAEE4B26}"/>
              </a:ext>
            </a:extLst>
          </p:cNvPr>
          <p:cNvSpPr txBox="1"/>
          <p:nvPr/>
        </p:nvSpPr>
        <p:spPr>
          <a:xfrm>
            <a:off x="4992004" y="1059582"/>
            <a:ext cx="4014550" cy="446276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Rapid acute HIV trajectory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928BCEE-1632-4D07-9F6B-4112E946C52B}"/>
              </a:ext>
            </a:extLst>
          </p:cNvPr>
          <p:cNvSpPr txBox="1"/>
          <p:nvPr/>
        </p:nvSpPr>
        <p:spPr>
          <a:xfrm>
            <a:off x="55006" y="2855365"/>
            <a:ext cx="1447946" cy="1154162"/>
          </a:xfrm>
          <a:prstGeom prst="rect">
            <a:avLst/>
          </a:prstGeom>
          <a:noFill/>
          <a:ln w="38100" cap="rnd">
            <a:solidFill>
              <a:srgbClr val="FF4B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ART initiation</a:t>
            </a:r>
          </a:p>
          <a:p>
            <a:pPr algn="ctr"/>
            <a:r>
              <a:rPr lang="en-GB" sz="2300" b="1" dirty="0">
                <a:latin typeface="Gill Sans MT" panose="020B0502020104020203" pitchFamily="34" charset="0"/>
              </a:rPr>
              <a:t>strategy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809663" y="4647978"/>
            <a:ext cx="2331092" cy="410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Universal start</a:t>
            </a:r>
          </a:p>
        </p:txBody>
      </p:sp>
      <p:sp>
        <p:nvSpPr>
          <p:cNvPr id="73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590754" y="1230887"/>
            <a:ext cx="2245408" cy="2193747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508104" y="4472289"/>
            <a:ext cx="2988777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latin typeface="Gill Sans MT" panose="020B0502020104020203" pitchFamily="34" charset="0"/>
              </a:rPr>
              <a:t>Immediate start</a:t>
            </a:r>
          </a:p>
        </p:txBody>
      </p:sp>
      <p:pic>
        <p:nvPicPr>
          <p:cNvPr id="63" name="Picture 2" descr="Arrows merge pointing to right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55" y="1747895"/>
            <a:ext cx="1525855" cy="11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itle 1"/>
          <p:cNvSpPr txBox="1">
            <a:spLocks/>
          </p:cNvSpPr>
          <p:nvPr/>
        </p:nvSpPr>
        <p:spPr>
          <a:xfrm>
            <a:off x="3281232" y="3770337"/>
            <a:ext cx="3068976" cy="745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latin typeface="Gill Sans MT" panose="020B0502020104020203" pitchFamily="34" charset="0"/>
              </a:rPr>
              <a:t>Data linkage between STI clinic and HIV treatment </a:t>
            </a:r>
            <a:r>
              <a:rPr lang="en-US" sz="2500" dirty="0" err="1">
                <a:latin typeface="Gill Sans MT" panose="020B0502020104020203" pitchFamily="34" charset="0"/>
              </a:rPr>
              <a:t>centres</a:t>
            </a:r>
            <a:endParaRPr lang="en-US" sz="2500" dirty="0">
              <a:latin typeface="Gill Sans MT" panose="020B0502020104020203" pitchFamily="34" charset="0"/>
            </a:endParaRPr>
          </a:p>
        </p:txBody>
      </p:sp>
      <p:sp>
        <p:nvSpPr>
          <p:cNvPr id="78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3693111" y="2696983"/>
            <a:ext cx="849841" cy="822202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2535819" y="3793480"/>
            <a:ext cx="849841" cy="822202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6588224" y="3820450"/>
            <a:ext cx="849841" cy="822202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2" descr="Group of men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28" y="3862299"/>
            <a:ext cx="684563" cy="6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2540772" y="1646488"/>
            <a:ext cx="849841" cy="822202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555777" y="1826685"/>
            <a:ext cx="1195182" cy="547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latin typeface="Gill Sans MT" panose="020B0502020104020203" pitchFamily="34" charset="0"/>
              </a:rPr>
              <a:t>CD4</a:t>
            </a:r>
          </a:p>
          <a:p>
            <a:r>
              <a:rPr lang="en-US" sz="2300" b="1" dirty="0">
                <a:latin typeface="Gill Sans MT" panose="020B0502020104020203" pitchFamily="34" charset="0"/>
              </a:rPr>
              <a:t>&lt;500</a:t>
            </a:r>
          </a:p>
        </p:txBody>
      </p:sp>
      <p:sp>
        <p:nvSpPr>
          <p:cNvPr id="74" name="Flowchart: Connector 6">
            <a:extLst>
              <a:ext uri="{FF2B5EF4-FFF2-40B4-BE49-F238E27FC236}">
                <a16:creationId xmlns:a16="http://schemas.microsoft.com/office/drawing/2014/main" id="{B27052D4-3039-4501-99F3-60DEBCF827F1}"/>
              </a:ext>
            </a:extLst>
          </p:cNvPr>
          <p:cNvSpPr/>
          <p:nvPr/>
        </p:nvSpPr>
        <p:spPr>
          <a:xfrm>
            <a:off x="2540771" y="2726608"/>
            <a:ext cx="849841" cy="822202"/>
          </a:xfrm>
          <a:prstGeom prst="flowChartConnector">
            <a:avLst/>
          </a:prstGeom>
          <a:solidFill>
            <a:srgbClr val="FF4B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555776" y="2906805"/>
            <a:ext cx="1195182" cy="547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latin typeface="Gill Sans MT" panose="020B0502020104020203" pitchFamily="34" charset="0"/>
              </a:rPr>
              <a:t>CD4</a:t>
            </a:r>
          </a:p>
          <a:p>
            <a:r>
              <a:rPr lang="en-US" sz="2300" b="1" dirty="0">
                <a:latin typeface="Gill Sans MT" panose="020B0502020104020203" pitchFamily="34" charset="0"/>
              </a:rPr>
              <a:t>&lt;500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3520441" y="2859782"/>
            <a:ext cx="1195182" cy="601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>
                <a:latin typeface="Gill Sans MT" panose="020B0502020104020203" pitchFamily="34" charset="0"/>
              </a:rPr>
              <a:t>Acute</a:t>
            </a:r>
          </a:p>
          <a:p>
            <a:pPr algn="ctr"/>
            <a:r>
              <a:rPr lang="en-US" sz="2300" b="1" dirty="0">
                <a:latin typeface="Gill Sans MT" panose="020B0502020104020203" pitchFamily="34" charset="0"/>
              </a:rPr>
              <a:t>HIV</a:t>
            </a:r>
          </a:p>
        </p:txBody>
      </p:sp>
      <p:pic>
        <p:nvPicPr>
          <p:cNvPr id="77" name="Picture 16" descr="24 hours drugs delivery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8" y="3939902"/>
            <a:ext cx="622269" cy="6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37309 -0.1608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-80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8.64198E-7 L -0.36719 -0.1635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81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 animBg="1"/>
      <p:bldP spid="14" grpId="0" animBg="1"/>
      <p:bldP spid="28" grpId="0" animBg="1"/>
      <p:bldP spid="42" grpId="0"/>
      <p:bldP spid="73" grpId="0" animBg="1"/>
      <p:bldP spid="73" grpId="1" animBg="1"/>
      <p:bldP spid="73" grpId="2" animBg="1"/>
      <p:bldP spid="59" grpId="0"/>
      <p:bldP spid="72" grpId="0"/>
      <p:bldP spid="72" grpId="1"/>
      <p:bldP spid="78" grpId="0" animBg="1"/>
      <p:bldP spid="67" grpId="0" animBg="1"/>
      <p:bldP spid="68" grpId="0" animBg="1"/>
      <p:bldP spid="70" grpId="0" animBg="1"/>
      <p:bldP spid="71" grpId="0"/>
      <p:bldP spid="74" grpId="0" animBg="1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D057E53-31FB-40E1-A1A3-B3C24F16826B}"/>
              </a:ext>
            </a:extLst>
          </p:cNvPr>
          <p:cNvSpPr/>
          <p:nvPr/>
        </p:nvSpPr>
        <p:spPr>
          <a:xfrm>
            <a:off x="0" y="1761661"/>
            <a:ext cx="5364088" cy="342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b="1" dirty="0" err="1">
                <a:latin typeface="Gill Sans MT" panose="020B0502020104020203" pitchFamily="34" charset="0"/>
              </a:rPr>
              <a:t>Results</a:t>
            </a:r>
            <a:r>
              <a:rPr lang="nl-NL" sz="3500" b="1" dirty="0">
                <a:latin typeface="Gill Sans MT" panose="020B0502020104020203" pitchFamily="34" charset="0"/>
              </a:rPr>
              <a:t> - </a:t>
            </a:r>
            <a:r>
              <a:rPr lang="nl-NL" sz="3500" b="1" dirty="0" err="1">
                <a:latin typeface="Gill Sans MT" panose="020B0502020104020203" pitchFamily="34" charset="0"/>
              </a:rPr>
              <a:t>characteristics</a:t>
            </a:r>
            <a:endParaRPr lang="nl-NL" sz="3500" b="1" dirty="0">
              <a:latin typeface="Gill Sans MT" panose="020B05020201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72697"/>
            <a:ext cx="8191822" cy="405045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  <a:buClr>
                <a:srgbClr val="FF4B4B"/>
              </a:buClr>
            </a:pPr>
            <a:r>
              <a:rPr lang="en-US" sz="2300" dirty="0">
                <a:latin typeface="Gill Sans MT" panose="020B0502020104020203" pitchFamily="34" charset="0"/>
              </a:rPr>
              <a:t>19,728 MSM - 63,278 HIV testing visits 2008-2017</a:t>
            </a:r>
          </a:p>
          <a:p>
            <a:pPr marL="342900" lvl="1" indent="-342900">
              <a:spcBef>
                <a:spcPts val="1000"/>
              </a:spcBef>
              <a:buClr>
                <a:srgbClr val="FF4B4B"/>
              </a:buClr>
            </a:pPr>
            <a:r>
              <a:rPr lang="en-US" sz="2300" dirty="0">
                <a:latin typeface="Gill Sans MT" panose="020B0502020104020203" pitchFamily="34" charset="0"/>
              </a:rPr>
              <a:t>1,013 newly diagnosed with HIV</a:t>
            </a:r>
          </a:p>
          <a:p>
            <a:pPr marL="228600" lvl="1">
              <a:spcBef>
                <a:spcPts val="1000"/>
              </a:spcBef>
            </a:pPr>
            <a:endParaRPr lang="en-US" sz="2500" dirty="0">
              <a:latin typeface="Gill Sans MT" panose="020B0502020104020203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GB" sz="2800" dirty="0">
              <a:latin typeface="Gill Sans MT" panose="020B0502020104020203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GB" sz="2800" dirty="0">
              <a:latin typeface="Gill Sans MT" panose="020B0502020104020203" pitchFamily="34" charset="0"/>
            </a:endParaRPr>
          </a:p>
          <a:p>
            <a:endParaRPr lang="nl-NL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0A7ED3E-10D1-4D97-B6C9-136ED3EAC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17807"/>
              </p:ext>
            </p:extLst>
          </p:nvPr>
        </p:nvGraphicFramePr>
        <p:xfrm>
          <a:off x="179512" y="2194157"/>
          <a:ext cx="8784976" cy="2194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58509432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7330266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3479275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3329834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42812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endParaRPr lang="en-GB" sz="2100" dirty="0">
                        <a:latin typeface="Gill Sans MT" panose="020B0502020104020203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Acute HIV</a:t>
                      </a:r>
                    </a:p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(Fiebig I-II)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Recent HIV (Fiebig III-V)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Chronic HIV (Fiebig VI)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Negative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82145490"/>
                  </a:ext>
                </a:extLst>
              </a:tr>
              <a:tr h="354767"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Gill Sans MT" panose="020B0502020104020203" pitchFamily="34" charset="0"/>
                        </a:rPr>
                        <a:t>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20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269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724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62,265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454751411"/>
                  </a:ext>
                </a:extLst>
              </a:tr>
              <a:tr h="354767"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Gill Sans MT" panose="020B0502020104020203" pitchFamily="34" charset="0"/>
                        </a:rPr>
                        <a:t>Age (years)*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37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35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34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34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86230452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Gill Sans MT" panose="020B0502020104020203" pitchFamily="34" charset="0"/>
                        </a:rPr>
                        <a:t>Days since last clinic visit*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84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148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282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Gill Sans MT" panose="020B0502020104020203" pitchFamily="34" charset="0"/>
                        </a:rPr>
                        <a:t>190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215317349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2735BF57-83FC-4C61-8EBB-4A7C51C8F8EB}"/>
              </a:ext>
            </a:extLst>
          </p:cNvPr>
          <p:cNvSpPr txBox="1"/>
          <p:nvPr/>
        </p:nvSpPr>
        <p:spPr>
          <a:xfrm>
            <a:off x="156560" y="4359150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Gill Sans MT" panose="020B0502020104020203" pitchFamily="34" charset="0"/>
              </a:rPr>
              <a:t>*Median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68399D-BBFD-4F7C-87DE-84ABB6E1B1DC}"/>
              </a:ext>
            </a:extLst>
          </p:cNvPr>
          <p:cNvSpPr/>
          <p:nvPr/>
        </p:nvSpPr>
        <p:spPr>
          <a:xfrm>
            <a:off x="159057" y="3675989"/>
            <a:ext cx="8856984" cy="767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88AD2A3-1BF3-4B24-8695-39D5CD28F64A}"/>
              </a:ext>
            </a:extLst>
          </p:cNvPr>
          <p:cNvSpPr/>
          <p:nvPr/>
        </p:nvSpPr>
        <p:spPr>
          <a:xfrm>
            <a:off x="159057" y="3285986"/>
            <a:ext cx="8856984" cy="1590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EAM_corporate_presentation" id="{5D3CF362-E344-E445-8E86-0BB902E6892B}" vid="{3E47DFDD-27C7-7340-9CA6-EC6C3C65A9C9}"/>
    </a:ext>
  </a:extLst>
</a:theme>
</file>

<file path=ppt/theme/theme2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761</Words>
  <Application>Microsoft Office PowerPoint</Application>
  <PresentationFormat>On-screen Show (16:9)</PresentationFormat>
  <Paragraphs>280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Franklin Gothic Book</vt:lpstr>
      <vt:lpstr>Gill Sans MT</vt:lpstr>
      <vt:lpstr>Raleway</vt:lpstr>
      <vt:lpstr>Tahoma</vt:lpstr>
      <vt:lpstr>Times New Roman</vt:lpstr>
      <vt:lpstr>Wingdings</vt:lpstr>
      <vt:lpstr>1_Office Theme</vt:lpstr>
      <vt:lpstr>AIDS 2016_Template</vt:lpstr>
      <vt:lpstr>Targeted screening and immediate start of treatment for acute HIV infection decreases time between HIV diagnosis and viral suppression among MSM at a Sexual Health Clinic in Amsterdam</vt:lpstr>
      <vt:lpstr>Conflicts of interests</vt:lpstr>
      <vt:lpstr>PowerPoint Presentation</vt:lpstr>
      <vt:lpstr>Objective</vt:lpstr>
      <vt:lpstr>Rapid acute HIV trajectory,  August 2015</vt:lpstr>
      <vt:lpstr>Rapid acute HIV trajectory,  August 2015</vt:lpstr>
      <vt:lpstr>Methods - diagnosis</vt:lpstr>
      <vt:lpstr>Methods – ART initiation</vt:lpstr>
      <vt:lpstr>Results - characteristics</vt:lpstr>
      <vt:lpstr>Rapid acute HIV trajectory, 2015-2017</vt:lpstr>
      <vt:lpstr>PowerPoint Presentation</vt:lpstr>
      <vt:lpstr>Results – data linkage HIV treatment centres</vt:lpstr>
      <vt:lpstr>Results – days to viral suppression</vt:lpstr>
      <vt:lpstr>Conclusions</vt:lpstr>
      <vt:lpstr>H-TEAM acknowledgements</vt:lpstr>
      <vt:lpstr>Acknowledgements</vt:lpstr>
      <vt:lpstr>PowerPoint Presentation</vt:lpstr>
      <vt:lpstr>Amsterdam score</vt:lpstr>
    </vt:vector>
  </TitlesOfParts>
  <Company>GGD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H-TEAM</dc:title>
  <dc:creator>Hoornenborg, Elske</dc:creator>
  <cp:lastModifiedBy>Media</cp:lastModifiedBy>
  <cp:revision>837</cp:revision>
  <dcterms:created xsi:type="dcterms:W3CDTF">2016-08-30T19:49:59Z</dcterms:created>
  <dcterms:modified xsi:type="dcterms:W3CDTF">2019-07-23T18:56:34Z</dcterms:modified>
</cp:coreProperties>
</file>